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62" r:id="rId3"/>
    <p:sldId id="290" r:id="rId4"/>
    <p:sldId id="272" r:id="rId5"/>
    <p:sldId id="299" r:id="rId6"/>
    <p:sldId id="271" r:id="rId7"/>
    <p:sldId id="301" r:id="rId8"/>
    <p:sldId id="270" r:id="rId9"/>
    <p:sldId id="259" r:id="rId10"/>
    <p:sldId id="302" r:id="rId11"/>
    <p:sldId id="263" r:id="rId12"/>
    <p:sldId id="257" r:id="rId13"/>
    <p:sldId id="265" r:id="rId14"/>
    <p:sldId id="274" r:id="rId15"/>
    <p:sldId id="282" r:id="rId16"/>
    <p:sldId id="273" r:id="rId17"/>
    <p:sldId id="285" r:id="rId18"/>
    <p:sldId id="284" r:id="rId19"/>
    <p:sldId id="281" r:id="rId20"/>
    <p:sldId id="287" r:id="rId21"/>
    <p:sldId id="261" r:id="rId22"/>
    <p:sldId id="264" r:id="rId23"/>
    <p:sldId id="283" r:id="rId24"/>
    <p:sldId id="267" r:id="rId25"/>
    <p:sldId id="293" r:id="rId26"/>
    <p:sldId id="295" r:id="rId27"/>
    <p:sldId id="297" r:id="rId28"/>
    <p:sldId id="294" r:id="rId29"/>
    <p:sldId id="296" r:id="rId30"/>
    <p:sldId id="260" r:id="rId31"/>
    <p:sldId id="286" r:id="rId32"/>
    <p:sldId id="289" r:id="rId33"/>
    <p:sldId id="288" r:id="rId34"/>
    <p:sldId id="291" r:id="rId35"/>
    <p:sldId id="300" r:id="rId36"/>
    <p:sldId id="269" r:id="rId37"/>
    <p:sldId id="266" r:id="rId38"/>
    <p:sldId id="278" r:id="rId39"/>
    <p:sldId id="275" r:id="rId40"/>
    <p:sldId id="276" r:id="rId41"/>
    <p:sldId id="303" r:id="rId42"/>
    <p:sldId id="304" r:id="rId43"/>
    <p:sldId id="305" r:id="rId44"/>
    <p:sldId id="277" r:id="rId45"/>
    <p:sldId id="279" r:id="rId46"/>
    <p:sldId id="298" r:id="rId47"/>
    <p:sldId id="268" r:id="rId48"/>
    <p:sldId id="258" r:id="rId49"/>
    <p:sldId id="280"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70" d="100"/>
          <a:sy n="70" d="100"/>
        </p:scale>
        <p:origin x="-1164" y="-180"/>
      </p:cViewPr>
      <p:guideLst>
        <p:guide orient="horz" pos="2160"/>
        <p:guide pos="2880"/>
      </p:guideLst>
    </p:cSldViewPr>
  </p:slideViewPr>
  <p:outlineViewPr>
    <p:cViewPr>
      <p:scale>
        <a:sx n="33" d="100"/>
        <a:sy n="33" d="100"/>
      </p:scale>
      <p:origin x="0" y="1266"/>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50DAB2-F4AC-4078-818D-172C72494586}"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69E3DFE-A2A3-4CE2-BCF7-BB05A9768214}">
      <dgm:prSet phldrT="[Text]" custT="1"/>
      <dgm:spPr/>
      <dgm:t>
        <a:bodyPr/>
        <a:lstStyle/>
        <a:p>
          <a:r>
            <a:rPr lang="en-US" sz="2000" b="1" dirty="0" smtClean="0"/>
            <a:t>1</a:t>
          </a:r>
          <a:endParaRPr lang="en-US" sz="2000" b="1" dirty="0"/>
        </a:p>
      </dgm:t>
    </dgm:pt>
    <dgm:pt modelId="{CB76333C-EC4C-4340-A738-246BBD12E8DC}" type="parTrans" cxnId="{DABFCE9E-CD3A-4A69-A1F2-72FFD8623854}">
      <dgm:prSet/>
      <dgm:spPr/>
      <dgm:t>
        <a:bodyPr/>
        <a:lstStyle/>
        <a:p>
          <a:endParaRPr lang="en-US"/>
        </a:p>
      </dgm:t>
    </dgm:pt>
    <dgm:pt modelId="{4BD10E76-FCE1-4E03-836C-52F725F3ABB6}" type="sibTrans" cxnId="{DABFCE9E-CD3A-4A69-A1F2-72FFD8623854}">
      <dgm:prSet/>
      <dgm:spPr/>
      <dgm:t>
        <a:bodyPr/>
        <a:lstStyle/>
        <a:p>
          <a:endParaRPr lang="en-US"/>
        </a:p>
      </dgm:t>
    </dgm:pt>
    <dgm:pt modelId="{16048CAE-B327-46B4-957A-0EDDE6F6F84B}">
      <dgm:prSet phldrT="[Text]"/>
      <dgm:spPr/>
      <dgm:t>
        <a:bodyPr/>
        <a:lstStyle/>
        <a:p>
          <a:r>
            <a:rPr lang="en-US" b="1" dirty="0" smtClean="0">
              <a:solidFill>
                <a:schemeClr val="accent1">
                  <a:lumMod val="75000"/>
                </a:schemeClr>
              </a:solidFill>
            </a:rPr>
            <a:t>What is Machine Learning?</a:t>
          </a:r>
          <a:endParaRPr lang="en-US" b="1" dirty="0">
            <a:solidFill>
              <a:schemeClr val="accent1">
                <a:lumMod val="75000"/>
              </a:schemeClr>
            </a:solidFill>
          </a:endParaRPr>
        </a:p>
      </dgm:t>
    </dgm:pt>
    <dgm:pt modelId="{4357EE51-E56C-4C05-9293-81E64496F11D}" type="parTrans" cxnId="{028A2B40-1B6C-4617-B2A6-2A129594AD19}">
      <dgm:prSet/>
      <dgm:spPr/>
      <dgm:t>
        <a:bodyPr/>
        <a:lstStyle/>
        <a:p>
          <a:endParaRPr lang="en-US"/>
        </a:p>
      </dgm:t>
    </dgm:pt>
    <dgm:pt modelId="{1E9ED1E5-D70E-4CA0-8A54-F90E4FE73EA7}" type="sibTrans" cxnId="{028A2B40-1B6C-4617-B2A6-2A129594AD19}">
      <dgm:prSet/>
      <dgm:spPr/>
      <dgm:t>
        <a:bodyPr/>
        <a:lstStyle/>
        <a:p>
          <a:endParaRPr lang="en-US"/>
        </a:p>
      </dgm:t>
    </dgm:pt>
    <dgm:pt modelId="{79535B33-9B95-4C18-8D6D-87A27D424444}">
      <dgm:prSet phldrT="[Text]" custT="1"/>
      <dgm:spPr/>
      <dgm:t>
        <a:bodyPr/>
        <a:lstStyle/>
        <a:p>
          <a:r>
            <a:rPr lang="en-US" sz="2000" b="1" dirty="0" smtClean="0"/>
            <a:t>2</a:t>
          </a:r>
          <a:endParaRPr lang="en-US" sz="2000" b="1" dirty="0"/>
        </a:p>
      </dgm:t>
    </dgm:pt>
    <dgm:pt modelId="{9D9DA655-5B01-4528-A4BB-7559ADAAC861}" type="parTrans" cxnId="{5041F7D6-436B-44EE-96F4-48C6CF6A78A6}">
      <dgm:prSet/>
      <dgm:spPr/>
      <dgm:t>
        <a:bodyPr/>
        <a:lstStyle/>
        <a:p>
          <a:endParaRPr lang="en-US"/>
        </a:p>
      </dgm:t>
    </dgm:pt>
    <dgm:pt modelId="{F9A1F3B8-A06B-45AA-87A7-2600F618E102}" type="sibTrans" cxnId="{5041F7D6-436B-44EE-96F4-48C6CF6A78A6}">
      <dgm:prSet/>
      <dgm:spPr/>
      <dgm:t>
        <a:bodyPr/>
        <a:lstStyle/>
        <a:p>
          <a:endParaRPr lang="en-US"/>
        </a:p>
      </dgm:t>
    </dgm:pt>
    <dgm:pt modelId="{52F3868D-BB20-4D63-91A7-271693413899}">
      <dgm:prSet phldrT="[Text]"/>
      <dgm:spPr/>
      <dgm:t>
        <a:bodyPr/>
        <a:lstStyle/>
        <a:p>
          <a:r>
            <a:rPr lang="en-US" b="1" dirty="0" smtClean="0">
              <a:solidFill>
                <a:schemeClr val="accent1">
                  <a:lumMod val="75000"/>
                </a:schemeClr>
              </a:solidFill>
            </a:rPr>
            <a:t>Features </a:t>
          </a:r>
          <a:r>
            <a:rPr lang="en-US" b="1" dirty="0" smtClean="0">
              <a:solidFill>
                <a:schemeClr val="accent1">
                  <a:lumMod val="75000"/>
                </a:schemeClr>
              </a:solidFill>
            </a:rPr>
            <a:t>of Machine Learning</a:t>
          </a:r>
          <a:endParaRPr lang="en-US" b="1" dirty="0">
            <a:solidFill>
              <a:schemeClr val="accent1">
                <a:lumMod val="75000"/>
              </a:schemeClr>
            </a:solidFill>
          </a:endParaRPr>
        </a:p>
      </dgm:t>
    </dgm:pt>
    <dgm:pt modelId="{680C6B34-5EAD-499D-A918-439C8C02FEBB}" type="parTrans" cxnId="{DFB8D4CD-D5F1-4316-92CA-08940A9EF151}">
      <dgm:prSet/>
      <dgm:spPr/>
      <dgm:t>
        <a:bodyPr/>
        <a:lstStyle/>
        <a:p>
          <a:endParaRPr lang="en-US"/>
        </a:p>
      </dgm:t>
    </dgm:pt>
    <dgm:pt modelId="{C8A38185-ED47-49D1-9F6B-C1CB32B141BC}" type="sibTrans" cxnId="{DFB8D4CD-D5F1-4316-92CA-08940A9EF151}">
      <dgm:prSet/>
      <dgm:spPr/>
      <dgm:t>
        <a:bodyPr/>
        <a:lstStyle/>
        <a:p>
          <a:endParaRPr lang="en-US"/>
        </a:p>
      </dgm:t>
    </dgm:pt>
    <dgm:pt modelId="{AD8ACC34-14B8-439C-8262-B05568B8C3FF}">
      <dgm:prSet phldrT="[Text]" custT="1"/>
      <dgm:spPr/>
      <dgm:t>
        <a:bodyPr/>
        <a:lstStyle/>
        <a:p>
          <a:r>
            <a:rPr lang="en-US" sz="2000" b="1" dirty="0" smtClean="0"/>
            <a:t>3</a:t>
          </a:r>
          <a:endParaRPr lang="en-US" sz="2000" b="1" dirty="0"/>
        </a:p>
      </dgm:t>
    </dgm:pt>
    <dgm:pt modelId="{87C209D7-CE66-4B4A-88D8-0D8995947BD7}" type="parTrans" cxnId="{34C60D93-51C4-4AC3-8E7E-273FEB2CD8F9}">
      <dgm:prSet/>
      <dgm:spPr/>
      <dgm:t>
        <a:bodyPr/>
        <a:lstStyle/>
        <a:p>
          <a:endParaRPr lang="en-US"/>
        </a:p>
      </dgm:t>
    </dgm:pt>
    <dgm:pt modelId="{A8CABAEA-7518-4567-93F1-26D1FCFB3B34}" type="sibTrans" cxnId="{34C60D93-51C4-4AC3-8E7E-273FEB2CD8F9}">
      <dgm:prSet/>
      <dgm:spPr/>
      <dgm:t>
        <a:bodyPr/>
        <a:lstStyle/>
        <a:p>
          <a:endParaRPr lang="en-US"/>
        </a:p>
      </dgm:t>
    </dgm:pt>
    <dgm:pt modelId="{FE2BC3AE-BAB7-4AE3-9988-96AFC761321A}">
      <dgm:prSet phldrT="[Text]"/>
      <dgm:spPr/>
      <dgm:t>
        <a:bodyPr/>
        <a:lstStyle/>
        <a:p>
          <a:r>
            <a:rPr lang="en-US" b="1" dirty="0" smtClean="0">
              <a:solidFill>
                <a:schemeClr val="accent1">
                  <a:lumMod val="75000"/>
                </a:schemeClr>
              </a:solidFill>
            </a:rPr>
            <a:t>Future of Machine Learning</a:t>
          </a:r>
          <a:endParaRPr lang="en-US" b="1" dirty="0">
            <a:solidFill>
              <a:schemeClr val="accent1">
                <a:lumMod val="75000"/>
              </a:schemeClr>
            </a:solidFill>
          </a:endParaRPr>
        </a:p>
      </dgm:t>
    </dgm:pt>
    <dgm:pt modelId="{1B427444-4417-484D-B4E8-CEF5021F2B40}" type="parTrans" cxnId="{EA4094D3-F064-43D6-9F05-C7026F815E3F}">
      <dgm:prSet/>
      <dgm:spPr/>
      <dgm:t>
        <a:bodyPr/>
        <a:lstStyle/>
        <a:p>
          <a:endParaRPr lang="en-US"/>
        </a:p>
      </dgm:t>
    </dgm:pt>
    <dgm:pt modelId="{DFDA10AE-2A15-4194-ACE2-A52F7E5DE3D5}" type="sibTrans" cxnId="{EA4094D3-F064-43D6-9F05-C7026F815E3F}">
      <dgm:prSet/>
      <dgm:spPr/>
      <dgm:t>
        <a:bodyPr/>
        <a:lstStyle/>
        <a:p>
          <a:endParaRPr lang="en-US"/>
        </a:p>
      </dgm:t>
    </dgm:pt>
    <dgm:pt modelId="{580C0D0C-DD3F-4EBA-B74B-CB6DA2212FFD}">
      <dgm:prSet phldrT="[Text]" custT="1"/>
      <dgm:spPr/>
      <dgm:t>
        <a:bodyPr/>
        <a:lstStyle/>
        <a:p>
          <a:r>
            <a:rPr lang="en-US" sz="2000" b="1" dirty="0" smtClean="0">
              <a:solidFill>
                <a:schemeClr val="bg1"/>
              </a:solidFill>
            </a:rPr>
            <a:t>4</a:t>
          </a:r>
          <a:endParaRPr lang="en-US" sz="2000" b="1" dirty="0">
            <a:solidFill>
              <a:schemeClr val="bg1"/>
            </a:solidFill>
          </a:endParaRPr>
        </a:p>
      </dgm:t>
    </dgm:pt>
    <dgm:pt modelId="{1A8E3469-8658-4CB7-9520-BE6C0F7C5343}" type="parTrans" cxnId="{E7320E34-7D23-41D8-BA03-DB92AC1E51EA}">
      <dgm:prSet/>
      <dgm:spPr/>
      <dgm:t>
        <a:bodyPr/>
        <a:lstStyle/>
        <a:p>
          <a:endParaRPr lang="en-US"/>
        </a:p>
      </dgm:t>
    </dgm:pt>
    <dgm:pt modelId="{FA13C28C-6D2E-411A-9926-E964D58E318C}" type="sibTrans" cxnId="{E7320E34-7D23-41D8-BA03-DB92AC1E51EA}">
      <dgm:prSet/>
      <dgm:spPr/>
      <dgm:t>
        <a:bodyPr/>
        <a:lstStyle/>
        <a:p>
          <a:endParaRPr lang="en-US"/>
        </a:p>
      </dgm:t>
    </dgm:pt>
    <dgm:pt modelId="{EECFAF5C-874F-4D2B-9CCE-35D41CE43D76}">
      <dgm:prSet phldrT="[Text]" custT="1"/>
      <dgm:spPr/>
      <dgm:t>
        <a:bodyPr/>
        <a:lstStyle/>
        <a:p>
          <a:r>
            <a:rPr lang="en-US" sz="2000" b="1" dirty="0" smtClean="0">
              <a:solidFill>
                <a:schemeClr val="bg1"/>
              </a:solidFill>
            </a:rPr>
            <a:t>5</a:t>
          </a:r>
          <a:endParaRPr lang="en-US" sz="2000" b="1" dirty="0">
            <a:solidFill>
              <a:schemeClr val="bg1"/>
            </a:solidFill>
          </a:endParaRPr>
        </a:p>
      </dgm:t>
    </dgm:pt>
    <dgm:pt modelId="{BB23078A-2094-4683-89DF-86DA56203EBF}" type="parTrans" cxnId="{DD4D4F17-01AD-4C4C-A3D8-64A54562BC4E}">
      <dgm:prSet/>
      <dgm:spPr/>
      <dgm:t>
        <a:bodyPr/>
        <a:lstStyle/>
        <a:p>
          <a:endParaRPr lang="en-US"/>
        </a:p>
      </dgm:t>
    </dgm:pt>
    <dgm:pt modelId="{181D433A-CA30-447A-9242-F31BFD4255DE}" type="sibTrans" cxnId="{DD4D4F17-01AD-4C4C-A3D8-64A54562BC4E}">
      <dgm:prSet/>
      <dgm:spPr/>
      <dgm:t>
        <a:bodyPr/>
        <a:lstStyle/>
        <a:p>
          <a:endParaRPr lang="en-US"/>
        </a:p>
      </dgm:t>
    </dgm:pt>
    <dgm:pt modelId="{B94AF653-9D31-4B7C-9B15-D3A0E75234B8}">
      <dgm:prSet phldrT="[Text]" custT="1"/>
      <dgm:spPr/>
      <dgm:t>
        <a:bodyPr/>
        <a:lstStyle/>
        <a:p>
          <a:r>
            <a:rPr lang="en-US" sz="2000" b="1" dirty="0" smtClean="0">
              <a:solidFill>
                <a:schemeClr val="bg1"/>
              </a:solidFill>
            </a:rPr>
            <a:t>6</a:t>
          </a:r>
          <a:endParaRPr lang="en-US" sz="2000" b="1" dirty="0">
            <a:solidFill>
              <a:schemeClr val="bg1"/>
            </a:solidFill>
          </a:endParaRPr>
        </a:p>
      </dgm:t>
    </dgm:pt>
    <dgm:pt modelId="{44E310AF-99A0-4082-8A09-9966F1A67D53}" type="parTrans" cxnId="{34F3BAB1-5161-4EB1-A11E-36285F8A4347}">
      <dgm:prSet/>
      <dgm:spPr/>
      <dgm:t>
        <a:bodyPr/>
        <a:lstStyle/>
        <a:p>
          <a:endParaRPr lang="en-US"/>
        </a:p>
      </dgm:t>
    </dgm:pt>
    <dgm:pt modelId="{E9DD9949-4B42-4DDD-BC0A-6648B5AE0AE6}" type="sibTrans" cxnId="{34F3BAB1-5161-4EB1-A11E-36285F8A4347}">
      <dgm:prSet/>
      <dgm:spPr/>
      <dgm:t>
        <a:bodyPr/>
        <a:lstStyle/>
        <a:p>
          <a:endParaRPr lang="en-US"/>
        </a:p>
      </dgm:t>
    </dgm:pt>
    <dgm:pt modelId="{740EC909-283A-4B13-9B5F-3020E3F3561A}">
      <dgm:prSet phldrT="[Text]" custT="1"/>
      <dgm:spPr/>
      <dgm:t>
        <a:bodyPr/>
        <a:lstStyle/>
        <a:p>
          <a:r>
            <a:rPr lang="en-US" sz="2000" b="1" dirty="0" smtClean="0">
              <a:solidFill>
                <a:schemeClr val="bg1"/>
              </a:solidFill>
            </a:rPr>
            <a:t>7</a:t>
          </a:r>
          <a:endParaRPr lang="en-US" sz="2000" b="1" dirty="0">
            <a:solidFill>
              <a:schemeClr val="bg1"/>
            </a:solidFill>
          </a:endParaRPr>
        </a:p>
      </dgm:t>
    </dgm:pt>
    <dgm:pt modelId="{B54D7464-151F-4048-A488-F2A734FCCA3B}" type="parTrans" cxnId="{614B350E-3931-47F6-841B-3CBC32510165}">
      <dgm:prSet/>
      <dgm:spPr/>
      <dgm:t>
        <a:bodyPr/>
        <a:lstStyle/>
        <a:p>
          <a:endParaRPr lang="en-US"/>
        </a:p>
      </dgm:t>
    </dgm:pt>
    <dgm:pt modelId="{DE740ADD-F807-4293-91D7-E52B9C574087}" type="sibTrans" cxnId="{614B350E-3931-47F6-841B-3CBC32510165}">
      <dgm:prSet/>
      <dgm:spPr/>
      <dgm:t>
        <a:bodyPr/>
        <a:lstStyle/>
        <a:p>
          <a:endParaRPr lang="en-US"/>
        </a:p>
      </dgm:t>
    </dgm:pt>
    <dgm:pt modelId="{D2D3D4B2-3D5C-48E2-8092-F56C956EF453}">
      <dgm:prSet/>
      <dgm:spPr/>
      <dgm:t>
        <a:bodyPr/>
        <a:lstStyle/>
        <a:p>
          <a:r>
            <a:rPr lang="en-US" b="1" dirty="0" smtClean="0">
              <a:solidFill>
                <a:schemeClr val="accent1">
                  <a:lumMod val="75000"/>
                </a:schemeClr>
              </a:solidFill>
            </a:rPr>
            <a:t>Biggest Confusion: AI </a:t>
          </a:r>
          <a:r>
            <a:rPr lang="en-US" b="1" dirty="0" err="1" smtClean="0">
              <a:solidFill>
                <a:schemeClr val="accent1">
                  <a:lumMod val="75000"/>
                </a:schemeClr>
              </a:solidFill>
            </a:rPr>
            <a:t>vs</a:t>
          </a:r>
          <a:r>
            <a:rPr lang="en-US" b="1" dirty="0" smtClean="0">
              <a:solidFill>
                <a:schemeClr val="accent1">
                  <a:lumMod val="75000"/>
                </a:schemeClr>
              </a:solidFill>
            </a:rPr>
            <a:t> ML </a:t>
          </a:r>
          <a:r>
            <a:rPr lang="en-US" b="1" dirty="0" err="1" smtClean="0">
              <a:solidFill>
                <a:schemeClr val="accent1">
                  <a:lumMod val="75000"/>
                </a:schemeClr>
              </a:solidFill>
            </a:rPr>
            <a:t>vs</a:t>
          </a:r>
          <a:r>
            <a:rPr lang="en-US" b="1" dirty="0" smtClean="0">
              <a:solidFill>
                <a:schemeClr val="accent1">
                  <a:lumMod val="75000"/>
                </a:schemeClr>
              </a:solidFill>
            </a:rPr>
            <a:t> DL</a:t>
          </a:r>
          <a:endParaRPr lang="en-US" dirty="0"/>
        </a:p>
      </dgm:t>
    </dgm:pt>
    <dgm:pt modelId="{9D8F75FC-F211-45AB-BD24-CEF4DC294AFC}" type="parTrans" cxnId="{B1EE1D51-11D5-4474-AEB8-C1FCAE1A4CCA}">
      <dgm:prSet/>
      <dgm:spPr/>
      <dgm:t>
        <a:bodyPr/>
        <a:lstStyle/>
        <a:p>
          <a:endParaRPr lang="en-US"/>
        </a:p>
      </dgm:t>
    </dgm:pt>
    <dgm:pt modelId="{E35513D9-7D24-4F48-8813-C73F654FF70B}" type="sibTrans" cxnId="{B1EE1D51-11D5-4474-AEB8-C1FCAE1A4CCA}">
      <dgm:prSet/>
      <dgm:spPr/>
      <dgm:t>
        <a:bodyPr/>
        <a:lstStyle/>
        <a:p>
          <a:endParaRPr lang="en-US"/>
        </a:p>
      </dgm:t>
    </dgm:pt>
    <dgm:pt modelId="{13E1DBB4-A99F-4F1C-A78D-2986F16065A8}">
      <dgm:prSet/>
      <dgm:spPr/>
      <dgm:t>
        <a:bodyPr/>
        <a:lstStyle/>
        <a:p>
          <a:r>
            <a:rPr lang="en-US" b="1" dirty="0" smtClean="0">
              <a:solidFill>
                <a:schemeClr val="accent1">
                  <a:lumMod val="75000"/>
                </a:schemeClr>
              </a:solidFill>
            </a:rPr>
            <a:t>How does Machine Learning Work?</a:t>
          </a:r>
          <a:endParaRPr lang="en-US" dirty="0"/>
        </a:p>
      </dgm:t>
    </dgm:pt>
    <dgm:pt modelId="{47CCB5D1-38D0-4242-8C3E-EEC42AF3ABEE}" type="parTrans" cxnId="{19CBBB6F-7A3F-4C7E-B4BE-BF4C30278FA6}">
      <dgm:prSet/>
      <dgm:spPr/>
      <dgm:t>
        <a:bodyPr/>
        <a:lstStyle/>
        <a:p>
          <a:endParaRPr lang="en-US"/>
        </a:p>
      </dgm:t>
    </dgm:pt>
    <dgm:pt modelId="{BAFA5C09-96AA-4ED7-BE92-CA00C846163C}" type="sibTrans" cxnId="{19CBBB6F-7A3F-4C7E-B4BE-BF4C30278FA6}">
      <dgm:prSet/>
      <dgm:spPr/>
      <dgm:t>
        <a:bodyPr/>
        <a:lstStyle/>
        <a:p>
          <a:endParaRPr lang="en-US"/>
        </a:p>
      </dgm:t>
    </dgm:pt>
    <dgm:pt modelId="{5FED3801-46FD-4852-B6E0-85C12E503812}">
      <dgm:prSet/>
      <dgm:spPr/>
      <dgm:t>
        <a:bodyPr/>
        <a:lstStyle/>
        <a:p>
          <a:r>
            <a:rPr lang="en-US" b="1" dirty="0" smtClean="0">
              <a:solidFill>
                <a:schemeClr val="accent1">
                  <a:lumMod val="75000"/>
                </a:schemeClr>
              </a:solidFill>
            </a:rPr>
            <a:t>Types, Algorithms &amp; Examples of ML</a:t>
          </a:r>
          <a:endParaRPr lang="en-US" dirty="0"/>
        </a:p>
      </dgm:t>
    </dgm:pt>
    <dgm:pt modelId="{2C7F811D-9877-4676-9D68-2BD4C9E8C247}" type="parTrans" cxnId="{3DC9534A-3318-4EC6-BDA1-625BB6DF5CCE}">
      <dgm:prSet/>
      <dgm:spPr/>
      <dgm:t>
        <a:bodyPr/>
        <a:lstStyle/>
        <a:p>
          <a:endParaRPr lang="en-US"/>
        </a:p>
      </dgm:t>
    </dgm:pt>
    <dgm:pt modelId="{8282F8EF-B030-4255-AA8B-304B52DA004F}" type="sibTrans" cxnId="{3DC9534A-3318-4EC6-BDA1-625BB6DF5CCE}">
      <dgm:prSet/>
      <dgm:spPr/>
      <dgm:t>
        <a:bodyPr/>
        <a:lstStyle/>
        <a:p>
          <a:endParaRPr lang="en-US"/>
        </a:p>
      </dgm:t>
    </dgm:pt>
    <dgm:pt modelId="{969950F1-771A-424B-92F9-3891F6704C4E}">
      <dgm:prSet/>
      <dgm:spPr/>
      <dgm:t>
        <a:bodyPr/>
        <a:lstStyle/>
        <a:p>
          <a:r>
            <a:rPr lang="en-US" b="1" dirty="0" smtClean="0">
              <a:solidFill>
                <a:schemeClr val="accent1">
                  <a:lumMod val="75000"/>
                </a:schemeClr>
              </a:solidFill>
            </a:rPr>
            <a:t>Why the people are worried about AI?</a:t>
          </a:r>
          <a:endParaRPr lang="en-US" dirty="0"/>
        </a:p>
      </dgm:t>
    </dgm:pt>
    <dgm:pt modelId="{95B3910A-3C5E-4B63-A52F-622943DFD9F5}" type="parTrans" cxnId="{E1B10340-3551-4D4E-888C-624E8129F27B}">
      <dgm:prSet/>
      <dgm:spPr/>
      <dgm:t>
        <a:bodyPr/>
        <a:lstStyle/>
        <a:p>
          <a:endParaRPr lang="en-US"/>
        </a:p>
      </dgm:t>
    </dgm:pt>
    <dgm:pt modelId="{AD82B7FE-199D-44CE-999E-E727FE7D9A60}" type="sibTrans" cxnId="{E1B10340-3551-4D4E-888C-624E8129F27B}">
      <dgm:prSet/>
      <dgm:spPr/>
      <dgm:t>
        <a:bodyPr/>
        <a:lstStyle/>
        <a:p>
          <a:endParaRPr lang="en-US"/>
        </a:p>
      </dgm:t>
    </dgm:pt>
    <dgm:pt modelId="{3129570C-833E-4985-9A66-D8FBDBA3F7B2}">
      <dgm:prSet phldrT="[Text]" custT="1"/>
      <dgm:spPr/>
      <dgm:t>
        <a:bodyPr/>
        <a:lstStyle/>
        <a:p>
          <a:r>
            <a:rPr lang="en-US" sz="2000" b="1" dirty="0" smtClean="0">
              <a:solidFill>
                <a:schemeClr val="bg1"/>
              </a:solidFill>
            </a:rPr>
            <a:t>8</a:t>
          </a:r>
          <a:endParaRPr lang="en-US" sz="2000" b="1" dirty="0">
            <a:solidFill>
              <a:schemeClr val="bg1"/>
            </a:solidFill>
          </a:endParaRPr>
        </a:p>
      </dgm:t>
    </dgm:pt>
    <dgm:pt modelId="{5793BC90-B0F1-4F06-AF4A-954FC54BAEB9}" type="parTrans" cxnId="{40ADF284-B141-4744-BD8E-4962011C7FE0}">
      <dgm:prSet/>
      <dgm:spPr/>
      <dgm:t>
        <a:bodyPr/>
        <a:lstStyle/>
        <a:p>
          <a:endParaRPr lang="en-US"/>
        </a:p>
      </dgm:t>
    </dgm:pt>
    <dgm:pt modelId="{09198D22-7273-446A-B0F2-210A746BFF27}" type="sibTrans" cxnId="{40ADF284-B141-4744-BD8E-4962011C7FE0}">
      <dgm:prSet/>
      <dgm:spPr/>
      <dgm:t>
        <a:bodyPr/>
        <a:lstStyle/>
        <a:p>
          <a:endParaRPr lang="en-US"/>
        </a:p>
      </dgm:t>
    </dgm:pt>
    <dgm:pt modelId="{8AFAA237-09DF-486C-889D-7CEA35FFBCD8}">
      <dgm:prSet/>
      <dgm:spPr/>
      <dgm:t>
        <a:bodyPr/>
        <a:lstStyle/>
        <a:p>
          <a:r>
            <a:rPr lang="en-US" b="1" dirty="0" smtClean="0">
              <a:solidFill>
                <a:schemeClr val="accent1">
                  <a:lumMod val="75000"/>
                </a:schemeClr>
              </a:solidFill>
            </a:rPr>
            <a:t>Applications of Machine Learning</a:t>
          </a:r>
          <a:endParaRPr lang="en-US" dirty="0"/>
        </a:p>
      </dgm:t>
    </dgm:pt>
    <dgm:pt modelId="{5877FD9C-6011-4D65-9F5A-8C91F1F7A311}" type="parTrans" cxnId="{F292AB33-556D-4CE9-9DE4-ADACC91E6BAF}">
      <dgm:prSet/>
      <dgm:spPr/>
      <dgm:t>
        <a:bodyPr/>
        <a:lstStyle/>
        <a:p>
          <a:endParaRPr lang="en-US"/>
        </a:p>
      </dgm:t>
    </dgm:pt>
    <dgm:pt modelId="{5FA39C1D-C937-47A3-82FF-23CF13DEF8C4}" type="sibTrans" cxnId="{F292AB33-556D-4CE9-9DE4-ADACC91E6BAF}">
      <dgm:prSet/>
      <dgm:spPr/>
      <dgm:t>
        <a:bodyPr/>
        <a:lstStyle/>
        <a:p>
          <a:endParaRPr lang="en-US"/>
        </a:p>
      </dgm:t>
    </dgm:pt>
    <dgm:pt modelId="{B1B0669D-CCEC-4202-B4F4-7399D39F69D9}">
      <dgm:prSet phldrT="[Text]" custT="1"/>
      <dgm:spPr/>
      <dgm:t>
        <a:bodyPr/>
        <a:lstStyle/>
        <a:p>
          <a:r>
            <a:rPr lang="en-US" sz="2000" b="1" dirty="0" smtClean="0">
              <a:solidFill>
                <a:schemeClr val="bg1"/>
              </a:solidFill>
            </a:rPr>
            <a:t>9</a:t>
          </a:r>
          <a:endParaRPr lang="en-US" sz="2000" b="1" dirty="0">
            <a:solidFill>
              <a:schemeClr val="bg1"/>
            </a:solidFill>
          </a:endParaRPr>
        </a:p>
      </dgm:t>
    </dgm:pt>
    <dgm:pt modelId="{4F144DEF-0E3E-41DD-9253-A9F7CC56F19D}" type="parTrans" cxnId="{1CCFD701-B95A-4F05-96C9-9AFBA260A6D5}">
      <dgm:prSet/>
      <dgm:spPr/>
      <dgm:t>
        <a:bodyPr/>
        <a:lstStyle/>
        <a:p>
          <a:endParaRPr lang="en-US"/>
        </a:p>
      </dgm:t>
    </dgm:pt>
    <dgm:pt modelId="{FEDBEBEE-1CA4-4C4E-874D-C1F0DCE0B983}" type="sibTrans" cxnId="{1CCFD701-B95A-4F05-96C9-9AFBA260A6D5}">
      <dgm:prSet/>
      <dgm:spPr/>
      <dgm:t>
        <a:bodyPr/>
        <a:lstStyle/>
        <a:p>
          <a:endParaRPr lang="en-US"/>
        </a:p>
      </dgm:t>
    </dgm:pt>
    <dgm:pt modelId="{45AB6AC6-244D-40A9-A71D-FDB91DD5D5DA}">
      <dgm:prSet/>
      <dgm:spPr/>
      <dgm:t>
        <a:bodyPr/>
        <a:lstStyle/>
        <a:p>
          <a:r>
            <a:rPr lang="en-US" b="1" dirty="0" smtClean="0">
              <a:solidFill>
                <a:schemeClr val="accent1">
                  <a:lumMod val="75000"/>
                </a:schemeClr>
              </a:solidFill>
            </a:rPr>
            <a:t>Market Trend of Machine Learning</a:t>
          </a:r>
          <a:endParaRPr lang="en-US" dirty="0"/>
        </a:p>
      </dgm:t>
    </dgm:pt>
    <dgm:pt modelId="{9BE5E06F-28DE-40A9-BFB2-37AB3069655E}" type="parTrans" cxnId="{18F9CE48-5668-47BF-85F9-6911AB771943}">
      <dgm:prSet/>
      <dgm:spPr/>
      <dgm:t>
        <a:bodyPr/>
        <a:lstStyle/>
        <a:p>
          <a:endParaRPr lang="en-US"/>
        </a:p>
      </dgm:t>
    </dgm:pt>
    <dgm:pt modelId="{06C388A0-4627-400F-A97E-ACE53A5FD1BF}" type="sibTrans" cxnId="{18F9CE48-5668-47BF-85F9-6911AB771943}">
      <dgm:prSet/>
      <dgm:spPr/>
      <dgm:t>
        <a:bodyPr/>
        <a:lstStyle/>
        <a:p>
          <a:endParaRPr lang="en-US"/>
        </a:p>
      </dgm:t>
    </dgm:pt>
    <dgm:pt modelId="{9A2754EA-E0C5-4290-9667-6711CC37DE48}">
      <dgm:prSet phldrT="[Text]" custT="1"/>
      <dgm:spPr/>
      <dgm:t>
        <a:bodyPr/>
        <a:lstStyle/>
        <a:p>
          <a:r>
            <a:rPr lang="en-US" sz="2000" b="1" dirty="0" smtClean="0">
              <a:solidFill>
                <a:schemeClr val="bg1"/>
              </a:solidFill>
            </a:rPr>
            <a:t>10</a:t>
          </a:r>
          <a:endParaRPr lang="en-US" sz="2000" b="1" dirty="0">
            <a:solidFill>
              <a:schemeClr val="bg1"/>
            </a:solidFill>
          </a:endParaRPr>
        </a:p>
      </dgm:t>
    </dgm:pt>
    <dgm:pt modelId="{2C56AF78-2522-4725-89F9-B65C23C82D1C}" type="parTrans" cxnId="{BEC4CBBB-28D1-438B-B0CD-946A9DFF89AC}">
      <dgm:prSet/>
      <dgm:spPr/>
      <dgm:t>
        <a:bodyPr/>
        <a:lstStyle/>
        <a:p>
          <a:endParaRPr lang="en-US"/>
        </a:p>
      </dgm:t>
    </dgm:pt>
    <dgm:pt modelId="{FFF88DF1-A2D8-444F-8BEA-782107D1ADC1}" type="sibTrans" cxnId="{BEC4CBBB-28D1-438B-B0CD-946A9DFF89AC}">
      <dgm:prSet/>
      <dgm:spPr/>
      <dgm:t>
        <a:bodyPr/>
        <a:lstStyle/>
        <a:p>
          <a:endParaRPr lang="en-US"/>
        </a:p>
      </dgm:t>
    </dgm:pt>
    <dgm:pt modelId="{46A0B077-A19E-4173-9B61-CA19669B79E9}">
      <dgm:prSet/>
      <dgm:spPr/>
      <dgm:t>
        <a:bodyPr/>
        <a:lstStyle/>
        <a:p>
          <a:r>
            <a:rPr lang="en-US" b="1" dirty="0" smtClean="0">
              <a:solidFill>
                <a:schemeClr val="accent1">
                  <a:lumMod val="75000"/>
                </a:schemeClr>
              </a:solidFill>
            </a:rPr>
            <a:t>Open source library of Machine Learning</a:t>
          </a:r>
          <a:endParaRPr lang="en-US" dirty="0"/>
        </a:p>
      </dgm:t>
    </dgm:pt>
    <dgm:pt modelId="{A713683C-4D2A-4CC3-948B-68F11B34EC38}" type="parTrans" cxnId="{4EA0536B-A97B-4DD8-BACD-6F59823AC97B}">
      <dgm:prSet/>
      <dgm:spPr/>
      <dgm:t>
        <a:bodyPr/>
        <a:lstStyle/>
        <a:p>
          <a:endParaRPr lang="en-US"/>
        </a:p>
      </dgm:t>
    </dgm:pt>
    <dgm:pt modelId="{ACB7BB7E-EE2F-4852-88C3-8119C5C73013}" type="sibTrans" cxnId="{4EA0536B-A97B-4DD8-BACD-6F59823AC97B}">
      <dgm:prSet/>
      <dgm:spPr/>
      <dgm:t>
        <a:bodyPr/>
        <a:lstStyle/>
        <a:p>
          <a:endParaRPr lang="en-US"/>
        </a:p>
      </dgm:t>
    </dgm:pt>
    <dgm:pt modelId="{16DCB6A1-F419-4CCD-A499-7E60A38028A0}">
      <dgm:prSet phldrT="[Text]" custT="1"/>
      <dgm:spPr/>
      <dgm:t>
        <a:bodyPr/>
        <a:lstStyle/>
        <a:p>
          <a:r>
            <a:rPr lang="en-US" sz="2000" b="1" dirty="0" smtClean="0">
              <a:solidFill>
                <a:schemeClr val="bg1"/>
              </a:solidFill>
            </a:rPr>
            <a:t>11</a:t>
          </a:r>
          <a:endParaRPr lang="en-US" sz="2000" b="1" dirty="0">
            <a:solidFill>
              <a:schemeClr val="bg1"/>
            </a:solidFill>
          </a:endParaRPr>
        </a:p>
      </dgm:t>
    </dgm:pt>
    <dgm:pt modelId="{DD3ABBE6-EEFC-428C-B525-B6DA59FD1700}" type="parTrans" cxnId="{BEB80172-9570-449E-9115-5F6E690E11E9}">
      <dgm:prSet/>
      <dgm:spPr/>
      <dgm:t>
        <a:bodyPr/>
        <a:lstStyle/>
        <a:p>
          <a:endParaRPr lang="en-US"/>
        </a:p>
      </dgm:t>
    </dgm:pt>
    <dgm:pt modelId="{55C8D3A3-471A-43F8-9D7C-8759A8AF05F3}" type="sibTrans" cxnId="{BEB80172-9570-449E-9115-5F6E690E11E9}">
      <dgm:prSet/>
      <dgm:spPr/>
      <dgm:t>
        <a:bodyPr/>
        <a:lstStyle/>
        <a:p>
          <a:endParaRPr lang="en-US"/>
        </a:p>
      </dgm:t>
    </dgm:pt>
    <dgm:pt modelId="{38DA0405-AAB5-4CB4-B034-FF88839032E8}">
      <dgm:prSet/>
      <dgm:spPr/>
      <dgm:t>
        <a:bodyPr/>
        <a:lstStyle/>
        <a:p>
          <a:r>
            <a:rPr lang="en-US" b="1" dirty="0" smtClean="0">
              <a:solidFill>
                <a:schemeClr val="accent1">
                  <a:lumMod val="75000"/>
                </a:schemeClr>
              </a:solidFill>
            </a:rPr>
            <a:t>Recommended way to get started</a:t>
          </a:r>
          <a:endParaRPr lang="en-US" dirty="0"/>
        </a:p>
      </dgm:t>
    </dgm:pt>
    <dgm:pt modelId="{92E41393-86D8-4919-887C-37AE12E2FD81}" type="parTrans" cxnId="{A5049C24-CD27-490F-9005-8518B37BF155}">
      <dgm:prSet/>
      <dgm:spPr/>
      <dgm:t>
        <a:bodyPr/>
        <a:lstStyle/>
        <a:p>
          <a:endParaRPr lang="en-US"/>
        </a:p>
      </dgm:t>
    </dgm:pt>
    <dgm:pt modelId="{CD3AA181-659E-4DA5-B855-B3F4077E1341}" type="sibTrans" cxnId="{A5049C24-CD27-490F-9005-8518B37BF155}">
      <dgm:prSet/>
      <dgm:spPr/>
      <dgm:t>
        <a:bodyPr/>
        <a:lstStyle/>
        <a:p>
          <a:endParaRPr lang="en-US"/>
        </a:p>
      </dgm:t>
    </dgm:pt>
    <dgm:pt modelId="{D0E485CC-15A2-4A3D-AA13-315F1BA842DE}">
      <dgm:prSet phldrT="[Text]" custT="1"/>
      <dgm:spPr/>
      <dgm:t>
        <a:bodyPr/>
        <a:lstStyle/>
        <a:p>
          <a:r>
            <a:rPr lang="en-US" sz="2000" b="1" dirty="0" smtClean="0">
              <a:solidFill>
                <a:schemeClr val="bg1"/>
              </a:solidFill>
            </a:rPr>
            <a:t>12</a:t>
          </a:r>
          <a:endParaRPr lang="en-US" sz="2000" b="1" dirty="0">
            <a:solidFill>
              <a:schemeClr val="bg1"/>
            </a:solidFill>
          </a:endParaRPr>
        </a:p>
      </dgm:t>
    </dgm:pt>
    <dgm:pt modelId="{9CD56C9F-7F78-48A6-8B69-5C3A4121575F}" type="parTrans" cxnId="{81D77C85-7718-4068-BBFB-527265ECCFCB}">
      <dgm:prSet/>
      <dgm:spPr/>
      <dgm:t>
        <a:bodyPr/>
        <a:lstStyle/>
        <a:p>
          <a:endParaRPr lang="en-US"/>
        </a:p>
      </dgm:t>
    </dgm:pt>
    <dgm:pt modelId="{14A7A1A8-1232-42A6-B0E1-2F5182F758EE}" type="sibTrans" cxnId="{81D77C85-7718-4068-BBFB-527265ECCFCB}">
      <dgm:prSet/>
      <dgm:spPr/>
      <dgm:t>
        <a:bodyPr/>
        <a:lstStyle/>
        <a:p>
          <a:endParaRPr lang="en-US"/>
        </a:p>
      </dgm:t>
    </dgm:pt>
    <dgm:pt modelId="{258A3CEC-8123-4BDE-B7AD-4863D77EF52F}">
      <dgm:prSet/>
      <dgm:spPr/>
      <dgm:t>
        <a:bodyPr/>
        <a:lstStyle/>
        <a:p>
          <a:r>
            <a:rPr lang="en-US" b="1" dirty="0" smtClean="0">
              <a:solidFill>
                <a:schemeClr val="accent1">
                  <a:lumMod val="75000"/>
                </a:schemeClr>
              </a:solidFill>
            </a:rPr>
            <a:t>Which jobs will be replaced with AI?</a:t>
          </a:r>
          <a:endParaRPr lang="en-US" dirty="0"/>
        </a:p>
      </dgm:t>
    </dgm:pt>
    <dgm:pt modelId="{F42412FA-402F-4587-82B1-8161609CC600}" type="parTrans" cxnId="{30F58D48-201A-4C62-B4CD-172E66155216}">
      <dgm:prSet/>
      <dgm:spPr/>
      <dgm:t>
        <a:bodyPr/>
        <a:lstStyle/>
        <a:p>
          <a:endParaRPr lang="en-US"/>
        </a:p>
      </dgm:t>
    </dgm:pt>
    <dgm:pt modelId="{740F43A8-E0DA-47B9-A2CF-7D13815EB6AC}" type="sibTrans" cxnId="{30F58D48-201A-4C62-B4CD-172E66155216}">
      <dgm:prSet/>
      <dgm:spPr/>
      <dgm:t>
        <a:bodyPr/>
        <a:lstStyle/>
        <a:p>
          <a:endParaRPr lang="en-US"/>
        </a:p>
      </dgm:t>
    </dgm:pt>
    <dgm:pt modelId="{00188526-C305-4A54-95CC-5CF7C091E067}" type="pres">
      <dgm:prSet presAssocID="{8450DAB2-F4AC-4078-818D-172C72494586}" presName="linearFlow" presStyleCnt="0">
        <dgm:presLayoutVars>
          <dgm:dir/>
          <dgm:animLvl val="lvl"/>
          <dgm:resizeHandles val="exact"/>
        </dgm:presLayoutVars>
      </dgm:prSet>
      <dgm:spPr/>
      <dgm:t>
        <a:bodyPr/>
        <a:lstStyle/>
        <a:p>
          <a:endParaRPr lang="en-US"/>
        </a:p>
      </dgm:t>
    </dgm:pt>
    <dgm:pt modelId="{32022221-3D13-4237-BAB9-907BA133A15F}" type="pres">
      <dgm:prSet presAssocID="{269E3DFE-A2A3-4CE2-BCF7-BB05A9768214}" presName="composite" presStyleCnt="0"/>
      <dgm:spPr/>
    </dgm:pt>
    <dgm:pt modelId="{BC4137BF-1DFF-4B6D-9CC6-FD6385CBBDB2}" type="pres">
      <dgm:prSet presAssocID="{269E3DFE-A2A3-4CE2-BCF7-BB05A9768214}" presName="parentText" presStyleLbl="alignNode1" presStyleIdx="0" presStyleCnt="12">
        <dgm:presLayoutVars>
          <dgm:chMax val="1"/>
          <dgm:bulletEnabled val="1"/>
        </dgm:presLayoutVars>
      </dgm:prSet>
      <dgm:spPr/>
      <dgm:t>
        <a:bodyPr/>
        <a:lstStyle/>
        <a:p>
          <a:endParaRPr lang="en-US"/>
        </a:p>
      </dgm:t>
    </dgm:pt>
    <dgm:pt modelId="{1026CCE2-3A47-4235-BE8B-3454C6A4C771}" type="pres">
      <dgm:prSet presAssocID="{269E3DFE-A2A3-4CE2-BCF7-BB05A9768214}" presName="descendantText" presStyleLbl="alignAcc1" presStyleIdx="0" presStyleCnt="12">
        <dgm:presLayoutVars>
          <dgm:bulletEnabled val="1"/>
        </dgm:presLayoutVars>
      </dgm:prSet>
      <dgm:spPr/>
      <dgm:t>
        <a:bodyPr/>
        <a:lstStyle/>
        <a:p>
          <a:endParaRPr lang="en-US"/>
        </a:p>
      </dgm:t>
    </dgm:pt>
    <dgm:pt modelId="{50754882-893F-4F81-9BB5-CE3CEABED8B4}" type="pres">
      <dgm:prSet presAssocID="{4BD10E76-FCE1-4E03-836C-52F725F3ABB6}" presName="sp" presStyleCnt="0"/>
      <dgm:spPr/>
    </dgm:pt>
    <dgm:pt modelId="{3E20F6F0-DB42-4850-BAC8-0A988B9EF65A}" type="pres">
      <dgm:prSet presAssocID="{79535B33-9B95-4C18-8D6D-87A27D424444}" presName="composite" presStyleCnt="0"/>
      <dgm:spPr/>
    </dgm:pt>
    <dgm:pt modelId="{67D45A3B-13B8-4CC5-815F-D0BC3E133E4F}" type="pres">
      <dgm:prSet presAssocID="{79535B33-9B95-4C18-8D6D-87A27D424444}" presName="parentText" presStyleLbl="alignNode1" presStyleIdx="1" presStyleCnt="12">
        <dgm:presLayoutVars>
          <dgm:chMax val="1"/>
          <dgm:bulletEnabled val="1"/>
        </dgm:presLayoutVars>
      </dgm:prSet>
      <dgm:spPr/>
      <dgm:t>
        <a:bodyPr/>
        <a:lstStyle/>
        <a:p>
          <a:endParaRPr lang="en-US"/>
        </a:p>
      </dgm:t>
    </dgm:pt>
    <dgm:pt modelId="{D36F5EA0-A970-49A4-9CBE-60F12B7AE527}" type="pres">
      <dgm:prSet presAssocID="{79535B33-9B95-4C18-8D6D-87A27D424444}" presName="descendantText" presStyleLbl="alignAcc1" presStyleIdx="1" presStyleCnt="12">
        <dgm:presLayoutVars>
          <dgm:bulletEnabled val="1"/>
        </dgm:presLayoutVars>
      </dgm:prSet>
      <dgm:spPr/>
      <dgm:t>
        <a:bodyPr/>
        <a:lstStyle/>
        <a:p>
          <a:endParaRPr lang="en-US"/>
        </a:p>
      </dgm:t>
    </dgm:pt>
    <dgm:pt modelId="{64E765C2-CDA2-4945-90E9-6FE4D0E308FF}" type="pres">
      <dgm:prSet presAssocID="{F9A1F3B8-A06B-45AA-87A7-2600F618E102}" presName="sp" presStyleCnt="0"/>
      <dgm:spPr/>
    </dgm:pt>
    <dgm:pt modelId="{46B552BC-F3CE-470E-8D55-9E425BC64385}" type="pres">
      <dgm:prSet presAssocID="{AD8ACC34-14B8-439C-8262-B05568B8C3FF}" presName="composite" presStyleCnt="0"/>
      <dgm:spPr/>
    </dgm:pt>
    <dgm:pt modelId="{224B14B8-AC06-4BD8-9AA7-F069EDF5F435}" type="pres">
      <dgm:prSet presAssocID="{AD8ACC34-14B8-439C-8262-B05568B8C3FF}" presName="parentText" presStyleLbl="alignNode1" presStyleIdx="2" presStyleCnt="12">
        <dgm:presLayoutVars>
          <dgm:chMax val="1"/>
          <dgm:bulletEnabled val="1"/>
        </dgm:presLayoutVars>
      </dgm:prSet>
      <dgm:spPr/>
      <dgm:t>
        <a:bodyPr/>
        <a:lstStyle/>
        <a:p>
          <a:endParaRPr lang="en-US"/>
        </a:p>
      </dgm:t>
    </dgm:pt>
    <dgm:pt modelId="{666EC65F-D228-4176-A959-94B0F6C6926E}" type="pres">
      <dgm:prSet presAssocID="{AD8ACC34-14B8-439C-8262-B05568B8C3FF}" presName="descendantText" presStyleLbl="alignAcc1" presStyleIdx="2" presStyleCnt="12">
        <dgm:presLayoutVars>
          <dgm:bulletEnabled val="1"/>
        </dgm:presLayoutVars>
      </dgm:prSet>
      <dgm:spPr/>
      <dgm:t>
        <a:bodyPr/>
        <a:lstStyle/>
        <a:p>
          <a:endParaRPr lang="en-US"/>
        </a:p>
      </dgm:t>
    </dgm:pt>
    <dgm:pt modelId="{E253FC5C-4BD8-4CD6-BE78-57D031ED565C}" type="pres">
      <dgm:prSet presAssocID="{A8CABAEA-7518-4567-93F1-26D1FCFB3B34}" presName="sp" presStyleCnt="0"/>
      <dgm:spPr/>
    </dgm:pt>
    <dgm:pt modelId="{2B222E86-293D-4A85-AFAF-88D171D03896}" type="pres">
      <dgm:prSet presAssocID="{580C0D0C-DD3F-4EBA-B74B-CB6DA2212FFD}" presName="composite" presStyleCnt="0"/>
      <dgm:spPr/>
    </dgm:pt>
    <dgm:pt modelId="{E4102090-D6C1-49FE-B78F-87A027B454CE}" type="pres">
      <dgm:prSet presAssocID="{580C0D0C-DD3F-4EBA-B74B-CB6DA2212FFD}" presName="parentText" presStyleLbl="alignNode1" presStyleIdx="3" presStyleCnt="12">
        <dgm:presLayoutVars>
          <dgm:chMax val="1"/>
          <dgm:bulletEnabled val="1"/>
        </dgm:presLayoutVars>
      </dgm:prSet>
      <dgm:spPr/>
      <dgm:t>
        <a:bodyPr/>
        <a:lstStyle/>
        <a:p>
          <a:endParaRPr lang="en-US"/>
        </a:p>
      </dgm:t>
    </dgm:pt>
    <dgm:pt modelId="{68DD42A2-D310-4BA8-A0D1-FEC535FDCCCC}" type="pres">
      <dgm:prSet presAssocID="{580C0D0C-DD3F-4EBA-B74B-CB6DA2212FFD}" presName="descendantText" presStyleLbl="alignAcc1" presStyleIdx="3" presStyleCnt="12">
        <dgm:presLayoutVars>
          <dgm:bulletEnabled val="1"/>
        </dgm:presLayoutVars>
      </dgm:prSet>
      <dgm:spPr/>
      <dgm:t>
        <a:bodyPr/>
        <a:lstStyle/>
        <a:p>
          <a:endParaRPr lang="en-US"/>
        </a:p>
      </dgm:t>
    </dgm:pt>
    <dgm:pt modelId="{269CA850-3CE7-489C-A943-6E924EDDBF27}" type="pres">
      <dgm:prSet presAssocID="{FA13C28C-6D2E-411A-9926-E964D58E318C}" presName="sp" presStyleCnt="0"/>
      <dgm:spPr/>
    </dgm:pt>
    <dgm:pt modelId="{44B4D542-EAE1-4519-A854-8115E5ED8BA5}" type="pres">
      <dgm:prSet presAssocID="{EECFAF5C-874F-4D2B-9CCE-35D41CE43D76}" presName="composite" presStyleCnt="0"/>
      <dgm:spPr/>
    </dgm:pt>
    <dgm:pt modelId="{B3011D4B-E6B8-461C-8CC5-78AA718CB38D}" type="pres">
      <dgm:prSet presAssocID="{EECFAF5C-874F-4D2B-9CCE-35D41CE43D76}" presName="parentText" presStyleLbl="alignNode1" presStyleIdx="4" presStyleCnt="12">
        <dgm:presLayoutVars>
          <dgm:chMax val="1"/>
          <dgm:bulletEnabled val="1"/>
        </dgm:presLayoutVars>
      </dgm:prSet>
      <dgm:spPr/>
      <dgm:t>
        <a:bodyPr/>
        <a:lstStyle/>
        <a:p>
          <a:endParaRPr lang="en-US"/>
        </a:p>
      </dgm:t>
    </dgm:pt>
    <dgm:pt modelId="{EA8A3E00-61CB-49D1-B0A5-002BAEB6C44C}" type="pres">
      <dgm:prSet presAssocID="{EECFAF5C-874F-4D2B-9CCE-35D41CE43D76}" presName="descendantText" presStyleLbl="alignAcc1" presStyleIdx="4" presStyleCnt="12">
        <dgm:presLayoutVars>
          <dgm:bulletEnabled val="1"/>
        </dgm:presLayoutVars>
      </dgm:prSet>
      <dgm:spPr/>
      <dgm:t>
        <a:bodyPr/>
        <a:lstStyle/>
        <a:p>
          <a:endParaRPr lang="en-US"/>
        </a:p>
      </dgm:t>
    </dgm:pt>
    <dgm:pt modelId="{6D3ED03C-E9AC-4EBF-A52D-40912D80C17E}" type="pres">
      <dgm:prSet presAssocID="{181D433A-CA30-447A-9242-F31BFD4255DE}" presName="sp" presStyleCnt="0"/>
      <dgm:spPr/>
    </dgm:pt>
    <dgm:pt modelId="{420AB9E2-E329-4B40-B042-243B4C74257D}" type="pres">
      <dgm:prSet presAssocID="{B94AF653-9D31-4B7C-9B15-D3A0E75234B8}" presName="composite" presStyleCnt="0"/>
      <dgm:spPr/>
    </dgm:pt>
    <dgm:pt modelId="{1640AA1F-88A2-4028-9E84-B25572FA5A53}" type="pres">
      <dgm:prSet presAssocID="{B94AF653-9D31-4B7C-9B15-D3A0E75234B8}" presName="parentText" presStyleLbl="alignNode1" presStyleIdx="5" presStyleCnt="12">
        <dgm:presLayoutVars>
          <dgm:chMax val="1"/>
          <dgm:bulletEnabled val="1"/>
        </dgm:presLayoutVars>
      </dgm:prSet>
      <dgm:spPr/>
      <dgm:t>
        <a:bodyPr/>
        <a:lstStyle/>
        <a:p>
          <a:endParaRPr lang="en-US"/>
        </a:p>
      </dgm:t>
    </dgm:pt>
    <dgm:pt modelId="{DEA628A8-2E58-41DD-91C6-5A1393A50ED7}" type="pres">
      <dgm:prSet presAssocID="{B94AF653-9D31-4B7C-9B15-D3A0E75234B8}" presName="descendantText" presStyleLbl="alignAcc1" presStyleIdx="5" presStyleCnt="12" custLinFactNeighborX="297">
        <dgm:presLayoutVars>
          <dgm:bulletEnabled val="1"/>
        </dgm:presLayoutVars>
      </dgm:prSet>
      <dgm:spPr/>
      <dgm:t>
        <a:bodyPr/>
        <a:lstStyle/>
        <a:p>
          <a:endParaRPr lang="en-US"/>
        </a:p>
      </dgm:t>
    </dgm:pt>
    <dgm:pt modelId="{193625FF-EABE-4154-83C2-95200B98A6E3}" type="pres">
      <dgm:prSet presAssocID="{E9DD9949-4B42-4DDD-BC0A-6648B5AE0AE6}" presName="sp" presStyleCnt="0"/>
      <dgm:spPr/>
    </dgm:pt>
    <dgm:pt modelId="{C9F96189-B786-4DAF-847E-71F080825167}" type="pres">
      <dgm:prSet presAssocID="{740EC909-283A-4B13-9B5F-3020E3F3561A}" presName="composite" presStyleCnt="0"/>
      <dgm:spPr/>
    </dgm:pt>
    <dgm:pt modelId="{720C20EA-0F1A-4763-AF76-0B082D3874E4}" type="pres">
      <dgm:prSet presAssocID="{740EC909-283A-4B13-9B5F-3020E3F3561A}" presName="parentText" presStyleLbl="alignNode1" presStyleIdx="6" presStyleCnt="12">
        <dgm:presLayoutVars>
          <dgm:chMax val="1"/>
          <dgm:bulletEnabled val="1"/>
        </dgm:presLayoutVars>
      </dgm:prSet>
      <dgm:spPr/>
      <dgm:t>
        <a:bodyPr/>
        <a:lstStyle/>
        <a:p>
          <a:endParaRPr lang="en-US"/>
        </a:p>
      </dgm:t>
    </dgm:pt>
    <dgm:pt modelId="{9B686749-30FC-40E8-BF62-07E75EF65AA2}" type="pres">
      <dgm:prSet presAssocID="{740EC909-283A-4B13-9B5F-3020E3F3561A}" presName="descendantText" presStyleLbl="alignAcc1" presStyleIdx="6" presStyleCnt="12">
        <dgm:presLayoutVars>
          <dgm:bulletEnabled val="1"/>
        </dgm:presLayoutVars>
      </dgm:prSet>
      <dgm:spPr/>
      <dgm:t>
        <a:bodyPr/>
        <a:lstStyle/>
        <a:p>
          <a:endParaRPr lang="en-US"/>
        </a:p>
      </dgm:t>
    </dgm:pt>
    <dgm:pt modelId="{01F3FD1B-272A-4429-84DD-3CD91D6C8519}" type="pres">
      <dgm:prSet presAssocID="{DE740ADD-F807-4293-91D7-E52B9C574087}" presName="sp" presStyleCnt="0"/>
      <dgm:spPr/>
    </dgm:pt>
    <dgm:pt modelId="{F9C95BA2-4A2F-4456-B882-4087488D8BC0}" type="pres">
      <dgm:prSet presAssocID="{3129570C-833E-4985-9A66-D8FBDBA3F7B2}" presName="composite" presStyleCnt="0"/>
      <dgm:spPr/>
    </dgm:pt>
    <dgm:pt modelId="{A9308A25-5E57-41E7-937A-807BB5B5928F}" type="pres">
      <dgm:prSet presAssocID="{3129570C-833E-4985-9A66-D8FBDBA3F7B2}" presName="parentText" presStyleLbl="alignNode1" presStyleIdx="7" presStyleCnt="12">
        <dgm:presLayoutVars>
          <dgm:chMax val="1"/>
          <dgm:bulletEnabled val="1"/>
        </dgm:presLayoutVars>
      </dgm:prSet>
      <dgm:spPr/>
      <dgm:t>
        <a:bodyPr/>
        <a:lstStyle/>
        <a:p>
          <a:endParaRPr lang="en-US"/>
        </a:p>
      </dgm:t>
    </dgm:pt>
    <dgm:pt modelId="{9B95AFAB-DBD4-4EBE-B21A-7639EDC869BE}" type="pres">
      <dgm:prSet presAssocID="{3129570C-833E-4985-9A66-D8FBDBA3F7B2}" presName="descendantText" presStyleLbl="alignAcc1" presStyleIdx="7" presStyleCnt="12">
        <dgm:presLayoutVars>
          <dgm:bulletEnabled val="1"/>
        </dgm:presLayoutVars>
      </dgm:prSet>
      <dgm:spPr/>
      <dgm:t>
        <a:bodyPr/>
        <a:lstStyle/>
        <a:p>
          <a:endParaRPr lang="en-US"/>
        </a:p>
      </dgm:t>
    </dgm:pt>
    <dgm:pt modelId="{B94C7A22-D9EB-486E-B62B-D62647FDD98F}" type="pres">
      <dgm:prSet presAssocID="{09198D22-7273-446A-B0F2-210A746BFF27}" presName="sp" presStyleCnt="0"/>
      <dgm:spPr/>
    </dgm:pt>
    <dgm:pt modelId="{8FC9128F-9C61-459F-8D4A-BDD18B808F80}" type="pres">
      <dgm:prSet presAssocID="{B1B0669D-CCEC-4202-B4F4-7399D39F69D9}" presName="composite" presStyleCnt="0"/>
      <dgm:spPr/>
    </dgm:pt>
    <dgm:pt modelId="{13C09EDA-4D2A-4EE3-A155-0A2495082C14}" type="pres">
      <dgm:prSet presAssocID="{B1B0669D-CCEC-4202-B4F4-7399D39F69D9}" presName="parentText" presStyleLbl="alignNode1" presStyleIdx="8" presStyleCnt="12">
        <dgm:presLayoutVars>
          <dgm:chMax val="1"/>
          <dgm:bulletEnabled val="1"/>
        </dgm:presLayoutVars>
      </dgm:prSet>
      <dgm:spPr/>
      <dgm:t>
        <a:bodyPr/>
        <a:lstStyle/>
        <a:p>
          <a:endParaRPr lang="en-US"/>
        </a:p>
      </dgm:t>
    </dgm:pt>
    <dgm:pt modelId="{605BD1AB-59D6-4452-9116-DBD3029E9BBE}" type="pres">
      <dgm:prSet presAssocID="{B1B0669D-CCEC-4202-B4F4-7399D39F69D9}" presName="descendantText" presStyleLbl="alignAcc1" presStyleIdx="8" presStyleCnt="12">
        <dgm:presLayoutVars>
          <dgm:bulletEnabled val="1"/>
        </dgm:presLayoutVars>
      </dgm:prSet>
      <dgm:spPr/>
      <dgm:t>
        <a:bodyPr/>
        <a:lstStyle/>
        <a:p>
          <a:endParaRPr lang="en-US"/>
        </a:p>
      </dgm:t>
    </dgm:pt>
    <dgm:pt modelId="{11148FBD-4FC6-4232-AC18-ED542DA13F9C}" type="pres">
      <dgm:prSet presAssocID="{FEDBEBEE-1CA4-4C4E-874D-C1F0DCE0B983}" presName="sp" presStyleCnt="0"/>
      <dgm:spPr/>
    </dgm:pt>
    <dgm:pt modelId="{D09B05E3-46B5-4CE0-88E1-19F16394D131}" type="pres">
      <dgm:prSet presAssocID="{9A2754EA-E0C5-4290-9667-6711CC37DE48}" presName="composite" presStyleCnt="0"/>
      <dgm:spPr/>
    </dgm:pt>
    <dgm:pt modelId="{F43524B2-0B90-4E95-B324-BFB746E37346}" type="pres">
      <dgm:prSet presAssocID="{9A2754EA-E0C5-4290-9667-6711CC37DE48}" presName="parentText" presStyleLbl="alignNode1" presStyleIdx="9" presStyleCnt="12">
        <dgm:presLayoutVars>
          <dgm:chMax val="1"/>
          <dgm:bulletEnabled val="1"/>
        </dgm:presLayoutVars>
      </dgm:prSet>
      <dgm:spPr/>
      <dgm:t>
        <a:bodyPr/>
        <a:lstStyle/>
        <a:p>
          <a:endParaRPr lang="en-US"/>
        </a:p>
      </dgm:t>
    </dgm:pt>
    <dgm:pt modelId="{F005E048-D342-4357-BB75-7B188907BD39}" type="pres">
      <dgm:prSet presAssocID="{9A2754EA-E0C5-4290-9667-6711CC37DE48}" presName="descendantText" presStyleLbl="alignAcc1" presStyleIdx="9" presStyleCnt="12">
        <dgm:presLayoutVars>
          <dgm:bulletEnabled val="1"/>
        </dgm:presLayoutVars>
      </dgm:prSet>
      <dgm:spPr/>
      <dgm:t>
        <a:bodyPr/>
        <a:lstStyle/>
        <a:p>
          <a:endParaRPr lang="en-US"/>
        </a:p>
      </dgm:t>
    </dgm:pt>
    <dgm:pt modelId="{241C31DD-8969-4E3F-B8CA-B7BFB5543123}" type="pres">
      <dgm:prSet presAssocID="{FFF88DF1-A2D8-444F-8BEA-782107D1ADC1}" presName="sp" presStyleCnt="0"/>
      <dgm:spPr/>
    </dgm:pt>
    <dgm:pt modelId="{D865845D-DE29-4D40-9D74-D38EE9F38584}" type="pres">
      <dgm:prSet presAssocID="{16DCB6A1-F419-4CCD-A499-7E60A38028A0}" presName="composite" presStyleCnt="0"/>
      <dgm:spPr/>
    </dgm:pt>
    <dgm:pt modelId="{69D81C02-D207-451E-A323-5E2AFFE2A42F}" type="pres">
      <dgm:prSet presAssocID="{16DCB6A1-F419-4CCD-A499-7E60A38028A0}" presName="parentText" presStyleLbl="alignNode1" presStyleIdx="10" presStyleCnt="12">
        <dgm:presLayoutVars>
          <dgm:chMax val="1"/>
          <dgm:bulletEnabled val="1"/>
        </dgm:presLayoutVars>
      </dgm:prSet>
      <dgm:spPr/>
      <dgm:t>
        <a:bodyPr/>
        <a:lstStyle/>
        <a:p>
          <a:endParaRPr lang="en-US"/>
        </a:p>
      </dgm:t>
    </dgm:pt>
    <dgm:pt modelId="{F418C096-A968-4F00-8870-EA297CFE59AF}" type="pres">
      <dgm:prSet presAssocID="{16DCB6A1-F419-4CCD-A499-7E60A38028A0}" presName="descendantText" presStyleLbl="alignAcc1" presStyleIdx="10" presStyleCnt="12">
        <dgm:presLayoutVars>
          <dgm:bulletEnabled val="1"/>
        </dgm:presLayoutVars>
      </dgm:prSet>
      <dgm:spPr/>
      <dgm:t>
        <a:bodyPr/>
        <a:lstStyle/>
        <a:p>
          <a:endParaRPr lang="en-US"/>
        </a:p>
      </dgm:t>
    </dgm:pt>
    <dgm:pt modelId="{1479A193-60DD-483C-832A-E7970385FF0E}" type="pres">
      <dgm:prSet presAssocID="{55C8D3A3-471A-43F8-9D7C-8759A8AF05F3}" presName="sp" presStyleCnt="0"/>
      <dgm:spPr/>
    </dgm:pt>
    <dgm:pt modelId="{091E27CA-CEE7-4473-AAB5-2F63062A7491}" type="pres">
      <dgm:prSet presAssocID="{D0E485CC-15A2-4A3D-AA13-315F1BA842DE}" presName="composite" presStyleCnt="0"/>
      <dgm:spPr/>
    </dgm:pt>
    <dgm:pt modelId="{59A1C928-4281-4E24-8488-5B527F265496}" type="pres">
      <dgm:prSet presAssocID="{D0E485CC-15A2-4A3D-AA13-315F1BA842DE}" presName="parentText" presStyleLbl="alignNode1" presStyleIdx="11" presStyleCnt="12">
        <dgm:presLayoutVars>
          <dgm:chMax val="1"/>
          <dgm:bulletEnabled val="1"/>
        </dgm:presLayoutVars>
      </dgm:prSet>
      <dgm:spPr/>
      <dgm:t>
        <a:bodyPr/>
        <a:lstStyle/>
        <a:p>
          <a:endParaRPr lang="en-US"/>
        </a:p>
      </dgm:t>
    </dgm:pt>
    <dgm:pt modelId="{F32B59F6-0765-4456-8614-893D864185CA}" type="pres">
      <dgm:prSet presAssocID="{D0E485CC-15A2-4A3D-AA13-315F1BA842DE}" presName="descendantText" presStyleLbl="alignAcc1" presStyleIdx="11" presStyleCnt="12">
        <dgm:presLayoutVars>
          <dgm:bulletEnabled val="1"/>
        </dgm:presLayoutVars>
      </dgm:prSet>
      <dgm:spPr/>
      <dgm:t>
        <a:bodyPr/>
        <a:lstStyle/>
        <a:p>
          <a:endParaRPr lang="en-US"/>
        </a:p>
      </dgm:t>
    </dgm:pt>
  </dgm:ptLst>
  <dgm:cxnLst>
    <dgm:cxn modelId="{BEB80172-9570-449E-9115-5F6E690E11E9}" srcId="{8450DAB2-F4AC-4078-818D-172C72494586}" destId="{16DCB6A1-F419-4CCD-A499-7E60A38028A0}" srcOrd="10" destOrd="0" parTransId="{DD3ABBE6-EEFC-428C-B525-B6DA59FD1700}" sibTransId="{55C8D3A3-471A-43F8-9D7C-8759A8AF05F3}"/>
    <dgm:cxn modelId="{3DC9534A-3318-4EC6-BDA1-625BB6DF5CCE}" srcId="{B94AF653-9D31-4B7C-9B15-D3A0E75234B8}" destId="{5FED3801-46FD-4852-B6E0-85C12E503812}" srcOrd="0" destOrd="0" parTransId="{2C7F811D-9877-4676-9D68-2BD4C9E8C247}" sibTransId="{8282F8EF-B030-4255-AA8B-304B52DA004F}"/>
    <dgm:cxn modelId="{F292AB33-556D-4CE9-9DE4-ADACC91E6BAF}" srcId="{740EC909-283A-4B13-9B5F-3020E3F3561A}" destId="{8AFAA237-09DF-486C-889D-7CEA35FFBCD8}" srcOrd="0" destOrd="0" parTransId="{5877FD9C-6011-4D65-9F5A-8C91F1F7A311}" sibTransId="{5FA39C1D-C937-47A3-82FF-23CF13DEF8C4}"/>
    <dgm:cxn modelId="{34C60D93-51C4-4AC3-8E7E-273FEB2CD8F9}" srcId="{8450DAB2-F4AC-4078-818D-172C72494586}" destId="{AD8ACC34-14B8-439C-8262-B05568B8C3FF}" srcOrd="2" destOrd="0" parTransId="{87C209D7-CE66-4B4A-88D8-0D8995947BD7}" sibTransId="{A8CABAEA-7518-4567-93F1-26D1FCFB3B34}"/>
    <dgm:cxn modelId="{BA8A5DDA-2EA0-407F-BB22-9331C54CB542}" type="presOf" srcId="{45AB6AC6-244D-40A9-A71D-FDB91DD5D5DA}" destId="{9B95AFAB-DBD4-4EBE-B21A-7639EDC869BE}" srcOrd="0" destOrd="0" presId="urn:microsoft.com/office/officeart/2005/8/layout/chevron2"/>
    <dgm:cxn modelId="{34F3BAB1-5161-4EB1-A11E-36285F8A4347}" srcId="{8450DAB2-F4AC-4078-818D-172C72494586}" destId="{B94AF653-9D31-4B7C-9B15-D3A0E75234B8}" srcOrd="5" destOrd="0" parTransId="{44E310AF-99A0-4082-8A09-9966F1A67D53}" sibTransId="{E9DD9949-4B42-4DDD-BC0A-6648B5AE0AE6}"/>
    <dgm:cxn modelId="{3D10EBE2-A338-4D14-A4DB-16BD180BB8AE}" type="presOf" srcId="{969950F1-771A-424B-92F9-3891F6704C4E}" destId="{F32B59F6-0765-4456-8614-893D864185CA}" srcOrd="0" destOrd="0" presId="urn:microsoft.com/office/officeart/2005/8/layout/chevron2"/>
    <dgm:cxn modelId="{5C49F628-433D-4D1E-A2A9-994D08D8AA9C}" type="presOf" srcId="{8450DAB2-F4AC-4078-818D-172C72494586}" destId="{00188526-C305-4A54-95CC-5CF7C091E067}" srcOrd="0" destOrd="0" presId="urn:microsoft.com/office/officeart/2005/8/layout/chevron2"/>
    <dgm:cxn modelId="{DFB8D4CD-D5F1-4316-92CA-08940A9EF151}" srcId="{79535B33-9B95-4C18-8D6D-87A27D424444}" destId="{52F3868D-BB20-4D63-91A7-271693413899}" srcOrd="0" destOrd="0" parTransId="{680C6B34-5EAD-499D-A918-439C8C02FEBB}" sibTransId="{C8A38185-ED47-49D1-9F6B-C1CB32B141BC}"/>
    <dgm:cxn modelId="{E7320E34-7D23-41D8-BA03-DB92AC1E51EA}" srcId="{8450DAB2-F4AC-4078-818D-172C72494586}" destId="{580C0D0C-DD3F-4EBA-B74B-CB6DA2212FFD}" srcOrd="3" destOrd="0" parTransId="{1A8E3469-8658-4CB7-9520-BE6C0F7C5343}" sibTransId="{FA13C28C-6D2E-411A-9926-E964D58E318C}"/>
    <dgm:cxn modelId="{614B350E-3931-47F6-841B-3CBC32510165}" srcId="{8450DAB2-F4AC-4078-818D-172C72494586}" destId="{740EC909-283A-4B13-9B5F-3020E3F3561A}" srcOrd="6" destOrd="0" parTransId="{B54D7464-151F-4048-A488-F2A734FCCA3B}" sibTransId="{DE740ADD-F807-4293-91D7-E52B9C574087}"/>
    <dgm:cxn modelId="{5CADA683-006F-4757-B05A-DB19E49CB5D1}" type="presOf" srcId="{16048CAE-B327-46B4-957A-0EDDE6F6F84B}" destId="{1026CCE2-3A47-4235-BE8B-3454C6A4C771}" srcOrd="0" destOrd="0" presId="urn:microsoft.com/office/officeart/2005/8/layout/chevron2"/>
    <dgm:cxn modelId="{E1B10340-3551-4D4E-888C-624E8129F27B}" srcId="{D0E485CC-15A2-4A3D-AA13-315F1BA842DE}" destId="{969950F1-771A-424B-92F9-3891F6704C4E}" srcOrd="0" destOrd="0" parTransId="{95B3910A-3C5E-4B63-A52F-622943DFD9F5}" sibTransId="{AD82B7FE-199D-44CE-999E-E727FE7D9A60}"/>
    <dgm:cxn modelId="{ABF75D9C-7348-4C2E-9B0D-0750552FDBBE}" type="presOf" srcId="{D0E485CC-15A2-4A3D-AA13-315F1BA842DE}" destId="{59A1C928-4281-4E24-8488-5B527F265496}" srcOrd="0" destOrd="0" presId="urn:microsoft.com/office/officeart/2005/8/layout/chevron2"/>
    <dgm:cxn modelId="{EDD180DE-F3D7-4D86-B1F2-D0FCA8BBFE32}" type="presOf" srcId="{B1B0669D-CCEC-4202-B4F4-7399D39F69D9}" destId="{13C09EDA-4D2A-4EE3-A155-0A2495082C14}" srcOrd="0" destOrd="0" presId="urn:microsoft.com/office/officeart/2005/8/layout/chevron2"/>
    <dgm:cxn modelId="{028A2B40-1B6C-4617-B2A6-2A129594AD19}" srcId="{269E3DFE-A2A3-4CE2-BCF7-BB05A9768214}" destId="{16048CAE-B327-46B4-957A-0EDDE6F6F84B}" srcOrd="0" destOrd="0" parTransId="{4357EE51-E56C-4C05-9293-81E64496F11D}" sibTransId="{1E9ED1E5-D70E-4CA0-8A54-F90E4FE73EA7}"/>
    <dgm:cxn modelId="{A5049C24-CD27-490F-9005-8518B37BF155}" srcId="{9A2754EA-E0C5-4290-9667-6711CC37DE48}" destId="{38DA0405-AAB5-4CB4-B034-FF88839032E8}" srcOrd="0" destOrd="0" parTransId="{92E41393-86D8-4919-887C-37AE12E2FD81}" sibTransId="{CD3AA181-659E-4DA5-B855-B3F4077E1341}"/>
    <dgm:cxn modelId="{19CBBB6F-7A3F-4C7E-B4BE-BF4C30278FA6}" srcId="{EECFAF5C-874F-4D2B-9CCE-35D41CE43D76}" destId="{13E1DBB4-A99F-4F1C-A78D-2986F16065A8}" srcOrd="0" destOrd="0" parTransId="{47CCB5D1-38D0-4242-8C3E-EEC42AF3ABEE}" sibTransId="{BAFA5C09-96AA-4ED7-BE92-CA00C846163C}"/>
    <dgm:cxn modelId="{EA4094D3-F064-43D6-9F05-C7026F815E3F}" srcId="{AD8ACC34-14B8-439C-8262-B05568B8C3FF}" destId="{FE2BC3AE-BAB7-4AE3-9988-96AFC761321A}" srcOrd="0" destOrd="0" parTransId="{1B427444-4417-484D-B4E8-CEF5021F2B40}" sibTransId="{DFDA10AE-2A15-4194-ACE2-A52F7E5DE3D5}"/>
    <dgm:cxn modelId="{4EA0536B-A97B-4DD8-BACD-6F59823AC97B}" srcId="{B1B0669D-CCEC-4202-B4F4-7399D39F69D9}" destId="{46A0B077-A19E-4173-9B61-CA19669B79E9}" srcOrd="0" destOrd="0" parTransId="{A713683C-4D2A-4CC3-948B-68F11B34EC38}" sibTransId="{ACB7BB7E-EE2F-4852-88C3-8119C5C73013}"/>
    <dgm:cxn modelId="{18F9CE48-5668-47BF-85F9-6911AB771943}" srcId="{3129570C-833E-4985-9A66-D8FBDBA3F7B2}" destId="{45AB6AC6-244D-40A9-A71D-FDB91DD5D5DA}" srcOrd="0" destOrd="0" parTransId="{9BE5E06F-28DE-40A9-BFB2-37AB3069655E}" sibTransId="{06C388A0-4627-400F-A97E-ACE53A5FD1BF}"/>
    <dgm:cxn modelId="{5041F7D6-436B-44EE-96F4-48C6CF6A78A6}" srcId="{8450DAB2-F4AC-4078-818D-172C72494586}" destId="{79535B33-9B95-4C18-8D6D-87A27D424444}" srcOrd="1" destOrd="0" parTransId="{9D9DA655-5B01-4528-A4BB-7559ADAAC861}" sibTransId="{F9A1F3B8-A06B-45AA-87A7-2600F618E102}"/>
    <dgm:cxn modelId="{81D77C85-7718-4068-BBFB-527265ECCFCB}" srcId="{8450DAB2-F4AC-4078-818D-172C72494586}" destId="{D0E485CC-15A2-4A3D-AA13-315F1BA842DE}" srcOrd="11" destOrd="0" parTransId="{9CD56C9F-7F78-48A6-8B69-5C3A4121575F}" sibTransId="{14A7A1A8-1232-42A6-B0E1-2F5182F758EE}"/>
    <dgm:cxn modelId="{84CF8092-53AE-4E88-B243-9C3E96E38FA1}" type="presOf" srcId="{FE2BC3AE-BAB7-4AE3-9988-96AFC761321A}" destId="{666EC65F-D228-4176-A959-94B0F6C6926E}" srcOrd="0" destOrd="0" presId="urn:microsoft.com/office/officeart/2005/8/layout/chevron2"/>
    <dgm:cxn modelId="{5D12DF68-3AD4-4531-970D-90D82054CBC2}" type="presOf" srcId="{B94AF653-9D31-4B7C-9B15-D3A0E75234B8}" destId="{1640AA1F-88A2-4028-9E84-B25572FA5A53}" srcOrd="0" destOrd="0" presId="urn:microsoft.com/office/officeart/2005/8/layout/chevron2"/>
    <dgm:cxn modelId="{1CCFD701-B95A-4F05-96C9-9AFBA260A6D5}" srcId="{8450DAB2-F4AC-4078-818D-172C72494586}" destId="{B1B0669D-CCEC-4202-B4F4-7399D39F69D9}" srcOrd="8" destOrd="0" parTransId="{4F144DEF-0E3E-41DD-9253-A9F7CC56F19D}" sibTransId="{FEDBEBEE-1CA4-4C4E-874D-C1F0DCE0B983}"/>
    <dgm:cxn modelId="{84F5B725-AC84-4A83-B954-550C81523691}" type="presOf" srcId="{16DCB6A1-F419-4CCD-A499-7E60A38028A0}" destId="{69D81C02-D207-451E-A323-5E2AFFE2A42F}" srcOrd="0" destOrd="0" presId="urn:microsoft.com/office/officeart/2005/8/layout/chevron2"/>
    <dgm:cxn modelId="{DD4D4F17-01AD-4C4C-A3D8-64A54562BC4E}" srcId="{8450DAB2-F4AC-4078-818D-172C72494586}" destId="{EECFAF5C-874F-4D2B-9CCE-35D41CE43D76}" srcOrd="4" destOrd="0" parTransId="{BB23078A-2094-4683-89DF-86DA56203EBF}" sibTransId="{181D433A-CA30-447A-9242-F31BFD4255DE}"/>
    <dgm:cxn modelId="{A4CD4C44-E94E-4965-8AA2-E759AED77B14}" type="presOf" srcId="{269E3DFE-A2A3-4CE2-BCF7-BB05A9768214}" destId="{BC4137BF-1DFF-4B6D-9CC6-FD6385CBBDB2}" srcOrd="0" destOrd="0" presId="urn:microsoft.com/office/officeart/2005/8/layout/chevron2"/>
    <dgm:cxn modelId="{E61E1366-BFB7-442E-A04D-1F301DC82125}" type="presOf" srcId="{3129570C-833E-4985-9A66-D8FBDBA3F7B2}" destId="{A9308A25-5E57-41E7-937A-807BB5B5928F}" srcOrd="0" destOrd="0" presId="urn:microsoft.com/office/officeart/2005/8/layout/chevron2"/>
    <dgm:cxn modelId="{5ACC5FE4-9BC1-4F7D-9735-1326F63E801A}" type="presOf" srcId="{9A2754EA-E0C5-4290-9667-6711CC37DE48}" destId="{F43524B2-0B90-4E95-B324-BFB746E37346}" srcOrd="0" destOrd="0" presId="urn:microsoft.com/office/officeart/2005/8/layout/chevron2"/>
    <dgm:cxn modelId="{2648B779-3CC4-42B8-A1B5-2249926665FA}" type="presOf" srcId="{8AFAA237-09DF-486C-889D-7CEA35FFBCD8}" destId="{9B686749-30FC-40E8-BF62-07E75EF65AA2}" srcOrd="0" destOrd="0" presId="urn:microsoft.com/office/officeart/2005/8/layout/chevron2"/>
    <dgm:cxn modelId="{B1EE1D51-11D5-4474-AEB8-C1FCAE1A4CCA}" srcId="{580C0D0C-DD3F-4EBA-B74B-CB6DA2212FFD}" destId="{D2D3D4B2-3D5C-48E2-8092-F56C956EF453}" srcOrd="0" destOrd="0" parTransId="{9D8F75FC-F211-45AB-BD24-CEF4DC294AFC}" sibTransId="{E35513D9-7D24-4F48-8813-C73F654FF70B}"/>
    <dgm:cxn modelId="{40ADF284-B141-4744-BD8E-4962011C7FE0}" srcId="{8450DAB2-F4AC-4078-818D-172C72494586}" destId="{3129570C-833E-4985-9A66-D8FBDBA3F7B2}" srcOrd="7" destOrd="0" parTransId="{5793BC90-B0F1-4F06-AF4A-954FC54BAEB9}" sibTransId="{09198D22-7273-446A-B0F2-210A746BFF27}"/>
    <dgm:cxn modelId="{D3846CF7-121F-4349-857A-AE34D2E71885}" type="presOf" srcId="{38DA0405-AAB5-4CB4-B034-FF88839032E8}" destId="{F005E048-D342-4357-BB75-7B188907BD39}" srcOrd="0" destOrd="0" presId="urn:microsoft.com/office/officeart/2005/8/layout/chevron2"/>
    <dgm:cxn modelId="{08139FB8-DD93-4BEF-B665-7C43B5895968}" type="presOf" srcId="{AD8ACC34-14B8-439C-8262-B05568B8C3FF}" destId="{224B14B8-AC06-4BD8-9AA7-F069EDF5F435}" srcOrd="0" destOrd="0" presId="urn:microsoft.com/office/officeart/2005/8/layout/chevron2"/>
    <dgm:cxn modelId="{C2246EF4-074F-4241-85E1-51767083ECD7}" type="presOf" srcId="{258A3CEC-8123-4BDE-B7AD-4863D77EF52F}" destId="{F418C096-A968-4F00-8870-EA297CFE59AF}" srcOrd="0" destOrd="0" presId="urn:microsoft.com/office/officeart/2005/8/layout/chevron2"/>
    <dgm:cxn modelId="{E640AA8D-3F18-4354-993E-C4ABBB76F56D}" type="presOf" srcId="{5FED3801-46FD-4852-B6E0-85C12E503812}" destId="{DEA628A8-2E58-41DD-91C6-5A1393A50ED7}" srcOrd="0" destOrd="0" presId="urn:microsoft.com/office/officeart/2005/8/layout/chevron2"/>
    <dgm:cxn modelId="{E54326E0-22ED-4D0E-8EB8-AFDAAE47D156}" type="presOf" srcId="{13E1DBB4-A99F-4F1C-A78D-2986F16065A8}" destId="{EA8A3E00-61CB-49D1-B0A5-002BAEB6C44C}" srcOrd="0" destOrd="0" presId="urn:microsoft.com/office/officeart/2005/8/layout/chevron2"/>
    <dgm:cxn modelId="{899D57D2-896B-4B4D-9E3F-5C83FE38A4E6}" type="presOf" srcId="{D2D3D4B2-3D5C-48E2-8092-F56C956EF453}" destId="{68DD42A2-D310-4BA8-A0D1-FEC535FDCCCC}" srcOrd="0" destOrd="0" presId="urn:microsoft.com/office/officeart/2005/8/layout/chevron2"/>
    <dgm:cxn modelId="{DE095CD4-5866-4337-AE91-59F94076C75F}" type="presOf" srcId="{79535B33-9B95-4C18-8D6D-87A27D424444}" destId="{67D45A3B-13B8-4CC5-815F-D0BC3E133E4F}" srcOrd="0" destOrd="0" presId="urn:microsoft.com/office/officeart/2005/8/layout/chevron2"/>
    <dgm:cxn modelId="{CF6A4C8D-BCEC-451B-919C-3E9388574C26}" type="presOf" srcId="{740EC909-283A-4B13-9B5F-3020E3F3561A}" destId="{720C20EA-0F1A-4763-AF76-0B082D3874E4}" srcOrd="0" destOrd="0" presId="urn:microsoft.com/office/officeart/2005/8/layout/chevron2"/>
    <dgm:cxn modelId="{DABFCE9E-CD3A-4A69-A1F2-72FFD8623854}" srcId="{8450DAB2-F4AC-4078-818D-172C72494586}" destId="{269E3DFE-A2A3-4CE2-BCF7-BB05A9768214}" srcOrd="0" destOrd="0" parTransId="{CB76333C-EC4C-4340-A738-246BBD12E8DC}" sibTransId="{4BD10E76-FCE1-4E03-836C-52F725F3ABB6}"/>
    <dgm:cxn modelId="{BEC4CBBB-28D1-438B-B0CD-946A9DFF89AC}" srcId="{8450DAB2-F4AC-4078-818D-172C72494586}" destId="{9A2754EA-E0C5-4290-9667-6711CC37DE48}" srcOrd="9" destOrd="0" parTransId="{2C56AF78-2522-4725-89F9-B65C23C82D1C}" sibTransId="{FFF88DF1-A2D8-444F-8BEA-782107D1ADC1}"/>
    <dgm:cxn modelId="{30F58D48-201A-4C62-B4CD-172E66155216}" srcId="{16DCB6A1-F419-4CCD-A499-7E60A38028A0}" destId="{258A3CEC-8123-4BDE-B7AD-4863D77EF52F}" srcOrd="0" destOrd="0" parTransId="{F42412FA-402F-4587-82B1-8161609CC600}" sibTransId="{740F43A8-E0DA-47B9-A2CF-7D13815EB6AC}"/>
    <dgm:cxn modelId="{03D6AFCD-69C5-44CC-AABB-FC0D989F2394}" type="presOf" srcId="{52F3868D-BB20-4D63-91A7-271693413899}" destId="{D36F5EA0-A970-49A4-9CBE-60F12B7AE527}" srcOrd="0" destOrd="0" presId="urn:microsoft.com/office/officeart/2005/8/layout/chevron2"/>
    <dgm:cxn modelId="{81B2E168-819A-41B4-8C52-B5E563546DB0}" type="presOf" srcId="{580C0D0C-DD3F-4EBA-B74B-CB6DA2212FFD}" destId="{E4102090-D6C1-49FE-B78F-87A027B454CE}" srcOrd="0" destOrd="0" presId="urn:microsoft.com/office/officeart/2005/8/layout/chevron2"/>
    <dgm:cxn modelId="{F759463D-F120-48DB-846E-E33C43AD0A39}" type="presOf" srcId="{46A0B077-A19E-4173-9B61-CA19669B79E9}" destId="{605BD1AB-59D6-4452-9116-DBD3029E9BBE}" srcOrd="0" destOrd="0" presId="urn:microsoft.com/office/officeart/2005/8/layout/chevron2"/>
    <dgm:cxn modelId="{B66CC0EF-D80B-435B-AB0A-6FFFFF41A562}" type="presOf" srcId="{EECFAF5C-874F-4D2B-9CCE-35D41CE43D76}" destId="{B3011D4B-E6B8-461C-8CC5-78AA718CB38D}" srcOrd="0" destOrd="0" presId="urn:microsoft.com/office/officeart/2005/8/layout/chevron2"/>
    <dgm:cxn modelId="{36A7FA21-9EEC-403E-89C5-C06AB29D1620}" type="presParOf" srcId="{00188526-C305-4A54-95CC-5CF7C091E067}" destId="{32022221-3D13-4237-BAB9-907BA133A15F}" srcOrd="0" destOrd="0" presId="urn:microsoft.com/office/officeart/2005/8/layout/chevron2"/>
    <dgm:cxn modelId="{E7D005CC-F070-405F-A3C3-906E958AF60E}" type="presParOf" srcId="{32022221-3D13-4237-BAB9-907BA133A15F}" destId="{BC4137BF-1DFF-4B6D-9CC6-FD6385CBBDB2}" srcOrd="0" destOrd="0" presId="urn:microsoft.com/office/officeart/2005/8/layout/chevron2"/>
    <dgm:cxn modelId="{D18D3BE2-AB9B-4A71-AD62-AF5486D75691}" type="presParOf" srcId="{32022221-3D13-4237-BAB9-907BA133A15F}" destId="{1026CCE2-3A47-4235-BE8B-3454C6A4C771}" srcOrd="1" destOrd="0" presId="urn:microsoft.com/office/officeart/2005/8/layout/chevron2"/>
    <dgm:cxn modelId="{6838CFAD-F8D0-4093-ADF1-B0BFC25ECF84}" type="presParOf" srcId="{00188526-C305-4A54-95CC-5CF7C091E067}" destId="{50754882-893F-4F81-9BB5-CE3CEABED8B4}" srcOrd="1" destOrd="0" presId="urn:microsoft.com/office/officeart/2005/8/layout/chevron2"/>
    <dgm:cxn modelId="{8D5B87A5-CF1B-4FF9-B729-CAF357F22CB6}" type="presParOf" srcId="{00188526-C305-4A54-95CC-5CF7C091E067}" destId="{3E20F6F0-DB42-4850-BAC8-0A988B9EF65A}" srcOrd="2" destOrd="0" presId="urn:microsoft.com/office/officeart/2005/8/layout/chevron2"/>
    <dgm:cxn modelId="{B821011C-1A65-4566-BA1F-A50AE987ECC2}" type="presParOf" srcId="{3E20F6F0-DB42-4850-BAC8-0A988B9EF65A}" destId="{67D45A3B-13B8-4CC5-815F-D0BC3E133E4F}" srcOrd="0" destOrd="0" presId="urn:microsoft.com/office/officeart/2005/8/layout/chevron2"/>
    <dgm:cxn modelId="{8DBE5DE0-69F8-4BE8-9B66-B23FBEEC7A0D}" type="presParOf" srcId="{3E20F6F0-DB42-4850-BAC8-0A988B9EF65A}" destId="{D36F5EA0-A970-49A4-9CBE-60F12B7AE527}" srcOrd="1" destOrd="0" presId="urn:microsoft.com/office/officeart/2005/8/layout/chevron2"/>
    <dgm:cxn modelId="{5C5E089D-BE69-4484-A93B-825E0E9F85F8}" type="presParOf" srcId="{00188526-C305-4A54-95CC-5CF7C091E067}" destId="{64E765C2-CDA2-4945-90E9-6FE4D0E308FF}" srcOrd="3" destOrd="0" presId="urn:microsoft.com/office/officeart/2005/8/layout/chevron2"/>
    <dgm:cxn modelId="{714039D5-E655-4BBA-9C28-552C8EE6C5BD}" type="presParOf" srcId="{00188526-C305-4A54-95CC-5CF7C091E067}" destId="{46B552BC-F3CE-470E-8D55-9E425BC64385}" srcOrd="4" destOrd="0" presId="urn:microsoft.com/office/officeart/2005/8/layout/chevron2"/>
    <dgm:cxn modelId="{3538F15A-6BFB-4C05-8E37-3E655E0425A0}" type="presParOf" srcId="{46B552BC-F3CE-470E-8D55-9E425BC64385}" destId="{224B14B8-AC06-4BD8-9AA7-F069EDF5F435}" srcOrd="0" destOrd="0" presId="urn:microsoft.com/office/officeart/2005/8/layout/chevron2"/>
    <dgm:cxn modelId="{559FF2E3-1E50-432F-8BA2-0FAB18D63870}" type="presParOf" srcId="{46B552BC-F3CE-470E-8D55-9E425BC64385}" destId="{666EC65F-D228-4176-A959-94B0F6C6926E}" srcOrd="1" destOrd="0" presId="urn:microsoft.com/office/officeart/2005/8/layout/chevron2"/>
    <dgm:cxn modelId="{33C877A3-F8F4-4CEB-B436-3B912DA0886D}" type="presParOf" srcId="{00188526-C305-4A54-95CC-5CF7C091E067}" destId="{E253FC5C-4BD8-4CD6-BE78-57D031ED565C}" srcOrd="5" destOrd="0" presId="urn:microsoft.com/office/officeart/2005/8/layout/chevron2"/>
    <dgm:cxn modelId="{6DF4BEE6-7A7A-495F-836C-4FF4A006C0B8}" type="presParOf" srcId="{00188526-C305-4A54-95CC-5CF7C091E067}" destId="{2B222E86-293D-4A85-AFAF-88D171D03896}" srcOrd="6" destOrd="0" presId="urn:microsoft.com/office/officeart/2005/8/layout/chevron2"/>
    <dgm:cxn modelId="{9EB8C508-0BA8-4F34-B087-76D82D2C524B}" type="presParOf" srcId="{2B222E86-293D-4A85-AFAF-88D171D03896}" destId="{E4102090-D6C1-49FE-B78F-87A027B454CE}" srcOrd="0" destOrd="0" presId="urn:microsoft.com/office/officeart/2005/8/layout/chevron2"/>
    <dgm:cxn modelId="{23C383D5-8491-4AD6-AA75-FC129FF086F6}" type="presParOf" srcId="{2B222E86-293D-4A85-AFAF-88D171D03896}" destId="{68DD42A2-D310-4BA8-A0D1-FEC535FDCCCC}" srcOrd="1" destOrd="0" presId="urn:microsoft.com/office/officeart/2005/8/layout/chevron2"/>
    <dgm:cxn modelId="{BA3F6B6C-762C-48EB-BEA3-43C991465311}" type="presParOf" srcId="{00188526-C305-4A54-95CC-5CF7C091E067}" destId="{269CA850-3CE7-489C-A943-6E924EDDBF27}" srcOrd="7" destOrd="0" presId="urn:microsoft.com/office/officeart/2005/8/layout/chevron2"/>
    <dgm:cxn modelId="{878EDFA1-9D35-4177-A7F8-E468839C3815}" type="presParOf" srcId="{00188526-C305-4A54-95CC-5CF7C091E067}" destId="{44B4D542-EAE1-4519-A854-8115E5ED8BA5}" srcOrd="8" destOrd="0" presId="urn:microsoft.com/office/officeart/2005/8/layout/chevron2"/>
    <dgm:cxn modelId="{9E34D14E-6FE4-4B34-BD0F-98E0E74F2023}" type="presParOf" srcId="{44B4D542-EAE1-4519-A854-8115E5ED8BA5}" destId="{B3011D4B-E6B8-461C-8CC5-78AA718CB38D}" srcOrd="0" destOrd="0" presId="urn:microsoft.com/office/officeart/2005/8/layout/chevron2"/>
    <dgm:cxn modelId="{A83BEA60-1FE2-4EEE-BDB1-943E366E224F}" type="presParOf" srcId="{44B4D542-EAE1-4519-A854-8115E5ED8BA5}" destId="{EA8A3E00-61CB-49D1-B0A5-002BAEB6C44C}" srcOrd="1" destOrd="0" presId="urn:microsoft.com/office/officeart/2005/8/layout/chevron2"/>
    <dgm:cxn modelId="{1BDFD1A2-810F-4F49-93B8-E1AE5E8E4FB3}" type="presParOf" srcId="{00188526-C305-4A54-95CC-5CF7C091E067}" destId="{6D3ED03C-E9AC-4EBF-A52D-40912D80C17E}" srcOrd="9" destOrd="0" presId="urn:microsoft.com/office/officeart/2005/8/layout/chevron2"/>
    <dgm:cxn modelId="{ED4F5FA0-D22F-46B8-83F3-1E86F3189430}" type="presParOf" srcId="{00188526-C305-4A54-95CC-5CF7C091E067}" destId="{420AB9E2-E329-4B40-B042-243B4C74257D}" srcOrd="10" destOrd="0" presId="urn:microsoft.com/office/officeart/2005/8/layout/chevron2"/>
    <dgm:cxn modelId="{09F5C33C-FCEA-4B38-9C3A-0A25752A2D1E}" type="presParOf" srcId="{420AB9E2-E329-4B40-B042-243B4C74257D}" destId="{1640AA1F-88A2-4028-9E84-B25572FA5A53}" srcOrd="0" destOrd="0" presId="urn:microsoft.com/office/officeart/2005/8/layout/chevron2"/>
    <dgm:cxn modelId="{8BD36078-C9B8-4D50-B54C-7E6F5ED3603E}" type="presParOf" srcId="{420AB9E2-E329-4B40-B042-243B4C74257D}" destId="{DEA628A8-2E58-41DD-91C6-5A1393A50ED7}" srcOrd="1" destOrd="0" presId="urn:microsoft.com/office/officeart/2005/8/layout/chevron2"/>
    <dgm:cxn modelId="{C286D389-B4F6-4443-B19F-CF58B6C6C4A0}" type="presParOf" srcId="{00188526-C305-4A54-95CC-5CF7C091E067}" destId="{193625FF-EABE-4154-83C2-95200B98A6E3}" srcOrd="11" destOrd="0" presId="urn:microsoft.com/office/officeart/2005/8/layout/chevron2"/>
    <dgm:cxn modelId="{85F5BD09-E9DC-4265-AEAB-18546A61A28A}" type="presParOf" srcId="{00188526-C305-4A54-95CC-5CF7C091E067}" destId="{C9F96189-B786-4DAF-847E-71F080825167}" srcOrd="12" destOrd="0" presId="urn:microsoft.com/office/officeart/2005/8/layout/chevron2"/>
    <dgm:cxn modelId="{05EA6EDB-7493-4755-99A6-D7FB0A7FA889}" type="presParOf" srcId="{C9F96189-B786-4DAF-847E-71F080825167}" destId="{720C20EA-0F1A-4763-AF76-0B082D3874E4}" srcOrd="0" destOrd="0" presId="urn:microsoft.com/office/officeart/2005/8/layout/chevron2"/>
    <dgm:cxn modelId="{EC2C5E3D-F3A5-4EAD-BA18-26EE6AA4D046}" type="presParOf" srcId="{C9F96189-B786-4DAF-847E-71F080825167}" destId="{9B686749-30FC-40E8-BF62-07E75EF65AA2}" srcOrd="1" destOrd="0" presId="urn:microsoft.com/office/officeart/2005/8/layout/chevron2"/>
    <dgm:cxn modelId="{C01BB450-F8AE-4D09-93EF-3FA7989F4881}" type="presParOf" srcId="{00188526-C305-4A54-95CC-5CF7C091E067}" destId="{01F3FD1B-272A-4429-84DD-3CD91D6C8519}" srcOrd="13" destOrd="0" presId="urn:microsoft.com/office/officeart/2005/8/layout/chevron2"/>
    <dgm:cxn modelId="{F713610B-F0B5-4B7D-AF1E-E6962CFEB9FD}" type="presParOf" srcId="{00188526-C305-4A54-95CC-5CF7C091E067}" destId="{F9C95BA2-4A2F-4456-B882-4087488D8BC0}" srcOrd="14" destOrd="0" presId="urn:microsoft.com/office/officeart/2005/8/layout/chevron2"/>
    <dgm:cxn modelId="{AFD2D923-9D6D-435B-888E-B8B63EA51DF6}" type="presParOf" srcId="{F9C95BA2-4A2F-4456-B882-4087488D8BC0}" destId="{A9308A25-5E57-41E7-937A-807BB5B5928F}" srcOrd="0" destOrd="0" presId="urn:microsoft.com/office/officeart/2005/8/layout/chevron2"/>
    <dgm:cxn modelId="{42FC4915-CF71-432B-9426-C997149E8F93}" type="presParOf" srcId="{F9C95BA2-4A2F-4456-B882-4087488D8BC0}" destId="{9B95AFAB-DBD4-4EBE-B21A-7639EDC869BE}" srcOrd="1" destOrd="0" presId="urn:microsoft.com/office/officeart/2005/8/layout/chevron2"/>
    <dgm:cxn modelId="{EB151A18-E6DA-47FB-B270-5CFFF0038B92}" type="presParOf" srcId="{00188526-C305-4A54-95CC-5CF7C091E067}" destId="{B94C7A22-D9EB-486E-B62B-D62647FDD98F}" srcOrd="15" destOrd="0" presId="urn:microsoft.com/office/officeart/2005/8/layout/chevron2"/>
    <dgm:cxn modelId="{88732FDB-434E-4544-8507-0BA31B1F33EA}" type="presParOf" srcId="{00188526-C305-4A54-95CC-5CF7C091E067}" destId="{8FC9128F-9C61-459F-8D4A-BDD18B808F80}" srcOrd="16" destOrd="0" presId="urn:microsoft.com/office/officeart/2005/8/layout/chevron2"/>
    <dgm:cxn modelId="{BC730759-1FE2-493C-8C16-E220840BD50B}" type="presParOf" srcId="{8FC9128F-9C61-459F-8D4A-BDD18B808F80}" destId="{13C09EDA-4D2A-4EE3-A155-0A2495082C14}" srcOrd="0" destOrd="0" presId="urn:microsoft.com/office/officeart/2005/8/layout/chevron2"/>
    <dgm:cxn modelId="{B6D630D6-1BB3-49B3-BD22-118AB530A537}" type="presParOf" srcId="{8FC9128F-9C61-459F-8D4A-BDD18B808F80}" destId="{605BD1AB-59D6-4452-9116-DBD3029E9BBE}" srcOrd="1" destOrd="0" presId="urn:microsoft.com/office/officeart/2005/8/layout/chevron2"/>
    <dgm:cxn modelId="{46DA229E-AF8B-40B2-8BDA-ADA8A96144CF}" type="presParOf" srcId="{00188526-C305-4A54-95CC-5CF7C091E067}" destId="{11148FBD-4FC6-4232-AC18-ED542DA13F9C}" srcOrd="17" destOrd="0" presId="urn:microsoft.com/office/officeart/2005/8/layout/chevron2"/>
    <dgm:cxn modelId="{40FA33F8-AD3A-42B7-9407-CB63F7E27994}" type="presParOf" srcId="{00188526-C305-4A54-95CC-5CF7C091E067}" destId="{D09B05E3-46B5-4CE0-88E1-19F16394D131}" srcOrd="18" destOrd="0" presId="urn:microsoft.com/office/officeart/2005/8/layout/chevron2"/>
    <dgm:cxn modelId="{BFD1C5D7-6E4E-4282-98DB-59770D147995}" type="presParOf" srcId="{D09B05E3-46B5-4CE0-88E1-19F16394D131}" destId="{F43524B2-0B90-4E95-B324-BFB746E37346}" srcOrd="0" destOrd="0" presId="urn:microsoft.com/office/officeart/2005/8/layout/chevron2"/>
    <dgm:cxn modelId="{3D6C606C-9533-424A-81E2-2F6C1D3D65B2}" type="presParOf" srcId="{D09B05E3-46B5-4CE0-88E1-19F16394D131}" destId="{F005E048-D342-4357-BB75-7B188907BD39}" srcOrd="1" destOrd="0" presId="urn:microsoft.com/office/officeart/2005/8/layout/chevron2"/>
    <dgm:cxn modelId="{A8674F47-5F25-452E-ACCD-6D04D8B800F4}" type="presParOf" srcId="{00188526-C305-4A54-95CC-5CF7C091E067}" destId="{241C31DD-8969-4E3F-B8CA-B7BFB5543123}" srcOrd="19" destOrd="0" presId="urn:microsoft.com/office/officeart/2005/8/layout/chevron2"/>
    <dgm:cxn modelId="{2DC532E5-1897-482A-B0AE-35B725602C82}" type="presParOf" srcId="{00188526-C305-4A54-95CC-5CF7C091E067}" destId="{D865845D-DE29-4D40-9D74-D38EE9F38584}" srcOrd="20" destOrd="0" presId="urn:microsoft.com/office/officeart/2005/8/layout/chevron2"/>
    <dgm:cxn modelId="{EAE84BB9-1FB8-4EDF-8F16-280952D55600}" type="presParOf" srcId="{D865845D-DE29-4D40-9D74-D38EE9F38584}" destId="{69D81C02-D207-451E-A323-5E2AFFE2A42F}" srcOrd="0" destOrd="0" presId="urn:microsoft.com/office/officeart/2005/8/layout/chevron2"/>
    <dgm:cxn modelId="{40F8AF23-BF52-45EA-9A37-79B77B9660DA}" type="presParOf" srcId="{D865845D-DE29-4D40-9D74-D38EE9F38584}" destId="{F418C096-A968-4F00-8870-EA297CFE59AF}" srcOrd="1" destOrd="0" presId="urn:microsoft.com/office/officeart/2005/8/layout/chevron2"/>
    <dgm:cxn modelId="{438EF322-DFB9-4755-822B-D4858B3EB103}" type="presParOf" srcId="{00188526-C305-4A54-95CC-5CF7C091E067}" destId="{1479A193-60DD-483C-832A-E7970385FF0E}" srcOrd="21" destOrd="0" presId="urn:microsoft.com/office/officeart/2005/8/layout/chevron2"/>
    <dgm:cxn modelId="{56FCE8AD-1B8C-4227-8098-1BED64CBBC28}" type="presParOf" srcId="{00188526-C305-4A54-95CC-5CF7C091E067}" destId="{091E27CA-CEE7-4473-AAB5-2F63062A7491}" srcOrd="22" destOrd="0" presId="urn:microsoft.com/office/officeart/2005/8/layout/chevron2"/>
    <dgm:cxn modelId="{D1DB5959-6B74-4A81-A218-7168A8AB1B9A}" type="presParOf" srcId="{091E27CA-CEE7-4473-AAB5-2F63062A7491}" destId="{59A1C928-4281-4E24-8488-5B527F265496}" srcOrd="0" destOrd="0" presId="urn:microsoft.com/office/officeart/2005/8/layout/chevron2"/>
    <dgm:cxn modelId="{2AEB3A30-CCEA-48AE-9E73-62DED25362B5}" type="presParOf" srcId="{091E27CA-CEE7-4473-AAB5-2F63062A7491}" destId="{F32B59F6-0765-4456-8614-893D864185C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4137BF-1DFF-4B6D-9CC6-FD6385CBBDB2}">
      <dsp:nvSpPr>
        <dsp:cNvPr id="0" name=""/>
        <dsp:cNvSpPr/>
      </dsp:nvSpPr>
      <dsp:spPr>
        <a:xfrm rot="5400000">
          <a:off x="-80981" y="87814"/>
          <a:ext cx="539874" cy="37791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1" y="195789"/>
        <a:ext cx="377911" cy="161963"/>
      </dsp:txXfrm>
    </dsp:sp>
    <dsp:sp modelId="{1026CCE2-3A47-4235-BE8B-3454C6A4C771}">
      <dsp:nvSpPr>
        <dsp:cNvPr id="0" name=""/>
        <dsp:cNvSpPr/>
      </dsp:nvSpPr>
      <dsp:spPr>
        <a:xfrm rot="5400000">
          <a:off x="3099504" y="-2714759"/>
          <a:ext cx="351102" cy="579428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smtClean="0">
              <a:solidFill>
                <a:schemeClr val="accent1">
                  <a:lumMod val="75000"/>
                </a:schemeClr>
              </a:solidFill>
            </a:rPr>
            <a:t>What is Machine Learning?</a:t>
          </a:r>
          <a:endParaRPr lang="en-US" sz="2000" b="1" kern="1200" dirty="0">
            <a:solidFill>
              <a:schemeClr val="accent1">
                <a:lumMod val="75000"/>
              </a:schemeClr>
            </a:solidFill>
          </a:endParaRPr>
        </a:p>
      </dsp:txBody>
      <dsp:txXfrm rot="-5400000">
        <a:off x="377912" y="23972"/>
        <a:ext cx="5777149" cy="316824"/>
      </dsp:txXfrm>
    </dsp:sp>
    <dsp:sp modelId="{67D45A3B-13B8-4CC5-815F-D0BC3E133E4F}">
      <dsp:nvSpPr>
        <dsp:cNvPr id="0" name=""/>
        <dsp:cNvSpPr/>
      </dsp:nvSpPr>
      <dsp:spPr>
        <a:xfrm rot="5400000">
          <a:off x="-80981" y="579150"/>
          <a:ext cx="539874" cy="37791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2</a:t>
          </a:r>
          <a:endParaRPr lang="en-US" sz="2000" b="1" kern="1200" dirty="0"/>
        </a:p>
      </dsp:txBody>
      <dsp:txXfrm rot="-5400000">
        <a:off x="1" y="687125"/>
        <a:ext cx="377911" cy="161963"/>
      </dsp:txXfrm>
    </dsp:sp>
    <dsp:sp modelId="{D36F5EA0-A970-49A4-9CBE-60F12B7AE527}">
      <dsp:nvSpPr>
        <dsp:cNvPr id="0" name=""/>
        <dsp:cNvSpPr/>
      </dsp:nvSpPr>
      <dsp:spPr>
        <a:xfrm rot="5400000">
          <a:off x="3099596" y="-2223515"/>
          <a:ext cx="350918" cy="579428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smtClean="0">
              <a:solidFill>
                <a:schemeClr val="accent1">
                  <a:lumMod val="75000"/>
                </a:schemeClr>
              </a:solidFill>
            </a:rPr>
            <a:t>Features </a:t>
          </a:r>
          <a:r>
            <a:rPr lang="en-US" sz="2000" b="1" kern="1200" dirty="0" smtClean="0">
              <a:solidFill>
                <a:schemeClr val="accent1">
                  <a:lumMod val="75000"/>
                </a:schemeClr>
              </a:solidFill>
            </a:rPr>
            <a:t>of Machine Learning</a:t>
          </a:r>
          <a:endParaRPr lang="en-US" sz="2000" b="1" kern="1200" dirty="0">
            <a:solidFill>
              <a:schemeClr val="accent1">
                <a:lumMod val="75000"/>
              </a:schemeClr>
            </a:solidFill>
          </a:endParaRPr>
        </a:p>
      </dsp:txBody>
      <dsp:txXfrm rot="-5400000">
        <a:off x="377911" y="515300"/>
        <a:ext cx="5777158" cy="316658"/>
      </dsp:txXfrm>
    </dsp:sp>
    <dsp:sp modelId="{224B14B8-AC06-4BD8-9AA7-F069EDF5F435}">
      <dsp:nvSpPr>
        <dsp:cNvPr id="0" name=""/>
        <dsp:cNvSpPr/>
      </dsp:nvSpPr>
      <dsp:spPr>
        <a:xfrm rot="5400000">
          <a:off x="-80981" y="1070486"/>
          <a:ext cx="539874" cy="37791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1" y="1178461"/>
        <a:ext cx="377911" cy="161963"/>
      </dsp:txXfrm>
    </dsp:sp>
    <dsp:sp modelId="{666EC65F-D228-4176-A959-94B0F6C6926E}">
      <dsp:nvSpPr>
        <dsp:cNvPr id="0" name=""/>
        <dsp:cNvSpPr/>
      </dsp:nvSpPr>
      <dsp:spPr>
        <a:xfrm rot="5400000">
          <a:off x="3099596" y="-1732179"/>
          <a:ext cx="350918" cy="579428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smtClean="0">
              <a:solidFill>
                <a:schemeClr val="accent1">
                  <a:lumMod val="75000"/>
                </a:schemeClr>
              </a:solidFill>
            </a:rPr>
            <a:t>Future of Machine Learning</a:t>
          </a:r>
          <a:endParaRPr lang="en-US" sz="2000" b="1" kern="1200" dirty="0">
            <a:solidFill>
              <a:schemeClr val="accent1">
                <a:lumMod val="75000"/>
              </a:schemeClr>
            </a:solidFill>
          </a:endParaRPr>
        </a:p>
      </dsp:txBody>
      <dsp:txXfrm rot="-5400000">
        <a:off x="377911" y="1006636"/>
        <a:ext cx="5777158" cy="316658"/>
      </dsp:txXfrm>
    </dsp:sp>
    <dsp:sp modelId="{E4102090-D6C1-49FE-B78F-87A027B454CE}">
      <dsp:nvSpPr>
        <dsp:cNvPr id="0" name=""/>
        <dsp:cNvSpPr/>
      </dsp:nvSpPr>
      <dsp:spPr>
        <a:xfrm rot="5400000">
          <a:off x="-80981" y="1561823"/>
          <a:ext cx="539874" cy="37791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1" y="1669798"/>
        <a:ext cx="377911" cy="161963"/>
      </dsp:txXfrm>
    </dsp:sp>
    <dsp:sp modelId="{68DD42A2-D310-4BA8-A0D1-FEC535FDCCCC}">
      <dsp:nvSpPr>
        <dsp:cNvPr id="0" name=""/>
        <dsp:cNvSpPr/>
      </dsp:nvSpPr>
      <dsp:spPr>
        <a:xfrm rot="5400000">
          <a:off x="3099596" y="-1240842"/>
          <a:ext cx="350918" cy="579428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smtClean="0">
              <a:solidFill>
                <a:schemeClr val="accent1">
                  <a:lumMod val="75000"/>
                </a:schemeClr>
              </a:solidFill>
            </a:rPr>
            <a:t>Biggest Confusion: AI </a:t>
          </a:r>
          <a:r>
            <a:rPr lang="en-US" sz="2000" b="1" kern="1200" dirty="0" err="1" smtClean="0">
              <a:solidFill>
                <a:schemeClr val="accent1">
                  <a:lumMod val="75000"/>
                </a:schemeClr>
              </a:solidFill>
            </a:rPr>
            <a:t>vs</a:t>
          </a:r>
          <a:r>
            <a:rPr lang="en-US" sz="2000" b="1" kern="1200" dirty="0" smtClean="0">
              <a:solidFill>
                <a:schemeClr val="accent1">
                  <a:lumMod val="75000"/>
                </a:schemeClr>
              </a:solidFill>
            </a:rPr>
            <a:t> ML </a:t>
          </a:r>
          <a:r>
            <a:rPr lang="en-US" sz="2000" b="1" kern="1200" dirty="0" err="1" smtClean="0">
              <a:solidFill>
                <a:schemeClr val="accent1">
                  <a:lumMod val="75000"/>
                </a:schemeClr>
              </a:solidFill>
            </a:rPr>
            <a:t>vs</a:t>
          </a:r>
          <a:r>
            <a:rPr lang="en-US" sz="2000" b="1" kern="1200" dirty="0" smtClean="0">
              <a:solidFill>
                <a:schemeClr val="accent1">
                  <a:lumMod val="75000"/>
                </a:schemeClr>
              </a:solidFill>
            </a:rPr>
            <a:t> DL</a:t>
          </a:r>
          <a:endParaRPr lang="en-US" sz="2000" kern="1200" dirty="0"/>
        </a:p>
      </dsp:txBody>
      <dsp:txXfrm rot="-5400000">
        <a:off x="377911" y="1497973"/>
        <a:ext cx="5777158" cy="316658"/>
      </dsp:txXfrm>
    </dsp:sp>
    <dsp:sp modelId="{B3011D4B-E6B8-461C-8CC5-78AA718CB38D}">
      <dsp:nvSpPr>
        <dsp:cNvPr id="0" name=""/>
        <dsp:cNvSpPr/>
      </dsp:nvSpPr>
      <dsp:spPr>
        <a:xfrm rot="5400000">
          <a:off x="-80981" y="2053159"/>
          <a:ext cx="539874" cy="37791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5</a:t>
          </a:r>
          <a:endParaRPr lang="en-US" sz="2000" b="1" kern="1200" dirty="0">
            <a:solidFill>
              <a:schemeClr val="bg1"/>
            </a:solidFill>
          </a:endParaRPr>
        </a:p>
      </dsp:txBody>
      <dsp:txXfrm rot="-5400000">
        <a:off x="1" y="2161134"/>
        <a:ext cx="377911" cy="161963"/>
      </dsp:txXfrm>
    </dsp:sp>
    <dsp:sp modelId="{EA8A3E00-61CB-49D1-B0A5-002BAEB6C44C}">
      <dsp:nvSpPr>
        <dsp:cNvPr id="0" name=""/>
        <dsp:cNvSpPr/>
      </dsp:nvSpPr>
      <dsp:spPr>
        <a:xfrm rot="5400000">
          <a:off x="3099596" y="-749506"/>
          <a:ext cx="350918" cy="579428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smtClean="0">
              <a:solidFill>
                <a:schemeClr val="accent1">
                  <a:lumMod val="75000"/>
                </a:schemeClr>
              </a:solidFill>
            </a:rPr>
            <a:t>How does Machine Learning Work?</a:t>
          </a:r>
          <a:endParaRPr lang="en-US" sz="2000" kern="1200" dirty="0"/>
        </a:p>
      </dsp:txBody>
      <dsp:txXfrm rot="-5400000">
        <a:off x="377911" y="1989309"/>
        <a:ext cx="5777158" cy="316658"/>
      </dsp:txXfrm>
    </dsp:sp>
    <dsp:sp modelId="{1640AA1F-88A2-4028-9E84-B25572FA5A53}">
      <dsp:nvSpPr>
        <dsp:cNvPr id="0" name=""/>
        <dsp:cNvSpPr/>
      </dsp:nvSpPr>
      <dsp:spPr>
        <a:xfrm rot="5400000">
          <a:off x="-80981" y="2544495"/>
          <a:ext cx="539874" cy="37791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6</a:t>
          </a:r>
          <a:endParaRPr lang="en-US" sz="2000" b="1" kern="1200" dirty="0">
            <a:solidFill>
              <a:schemeClr val="bg1"/>
            </a:solidFill>
          </a:endParaRPr>
        </a:p>
      </dsp:txBody>
      <dsp:txXfrm rot="-5400000">
        <a:off x="1" y="2652470"/>
        <a:ext cx="377911" cy="161963"/>
      </dsp:txXfrm>
    </dsp:sp>
    <dsp:sp modelId="{DEA628A8-2E58-41DD-91C6-5A1393A50ED7}">
      <dsp:nvSpPr>
        <dsp:cNvPr id="0" name=""/>
        <dsp:cNvSpPr/>
      </dsp:nvSpPr>
      <dsp:spPr>
        <a:xfrm rot="5400000">
          <a:off x="3099596" y="-258170"/>
          <a:ext cx="350918" cy="579428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smtClean="0">
              <a:solidFill>
                <a:schemeClr val="accent1">
                  <a:lumMod val="75000"/>
                </a:schemeClr>
              </a:solidFill>
            </a:rPr>
            <a:t>Types, Algorithms &amp; Examples of ML</a:t>
          </a:r>
          <a:endParaRPr lang="en-US" sz="2000" kern="1200" dirty="0"/>
        </a:p>
      </dsp:txBody>
      <dsp:txXfrm rot="-5400000">
        <a:off x="377911" y="2480645"/>
        <a:ext cx="5777158" cy="316658"/>
      </dsp:txXfrm>
    </dsp:sp>
    <dsp:sp modelId="{720C20EA-0F1A-4763-AF76-0B082D3874E4}">
      <dsp:nvSpPr>
        <dsp:cNvPr id="0" name=""/>
        <dsp:cNvSpPr/>
      </dsp:nvSpPr>
      <dsp:spPr>
        <a:xfrm rot="5400000">
          <a:off x="-80981" y="3035832"/>
          <a:ext cx="539874" cy="37791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7</a:t>
          </a:r>
          <a:endParaRPr lang="en-US" sz="2000" b="1" kern="1200" dirty="0">
            <a:solidFill>
              <a:schemeClr val="bg1"/>
            </a:solidFill>
          </a:endParaRPr>
        </a:p>
      </dsp:txBody>
      <dsp:txXfrm rot="-5400000">
        <a:off x="1" y="3143807"/>
        <a:ext cx="377911" cy="161963"/>
      </dsp:txXfrm>
    </dsp:sp>
    <dsp:sp modelId="{9B686749-30FC-40E8-BF62-07E75EF65AA2}">
      <dsp:nvSpPr>
        <dsp:cNvPr id="0" name=""/>
        <dsp:cNvSpPr/>
      </dsp:nvSpPr>
      <dsp:spPr>
        <a:xfrm rot="5400000">
          <a:off x="3099596" y="233166"/>
          <a:ext cx="350918" cy="579428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smtClean="0">
              <a:solidFill>
                <a:schemeClr val="accent1">
                  <a:lumMod val="75000"/>
                </a:schemeClr>
              </a:solidFill>
            </a:rPr>
            <a:t>Applications of Machine Learning</a:t>
          </a:r>
          <a:endParaRPr lang="en-US" sz="2000" kern="1200" dirty="0"/>
        </a:p>
      </dsp:txBody>
      <dsp:txXfrm rot="-5400000">
        <a:off x="377911" y="2971981"/>
        <a:ext cx="5777158" cy="316658"/>
      </dsp:txXfrm>
    </dsp:sp>
    <dsp:sp modelId="{A9308A25-5E57-41E7-937A-807BB5B5928F}">
      <dsp:nvSpPr>
        <dsp:cNvPr id="0" name=""/>
        <dsp:cNvSpPr/>
      </dsp:nvSpPr>
      <dsp:spPr>
        <a:xfrm rot="5400000">
          <a:off x="-80981" y="3527168"/>
          <a:ext cx="539874" cy="37791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8</a:t>
          </a:r>
          <a:endParaRPr lang="en-US" sz="2000" b="1" kern="1200" dirty="0">
            <a:solidFill>
              <a:schemeClr val="bg1"/>
            </a:solidFill>
          </a:endParaRPr>
        </a:p>
      </dsp:txBody>
      <dsp:txXfrm rot="-5400000">
        <a:off x="1" y="3635143"/>
        <a:ext cx="377911" cy="161963"/>
      </dsp:txXfrm>
    </dsp:sp>
    <dsp:sp modelId="{9B95AFAB-DBD4-4EBE-B21A-7639EDC869BE}">
      <dsp:nvSpPr>
        <dsp:cNvPr id="0" name=""/>
        <dsp:cNvSpPr/>
      </dsp:nvSpPr>
      <dsp:spPr>
        <a:xfrm rot="5400000">
          <a:off x="3099596" y="724502"/>
          <a:ext cx="350918" cy="579428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smtClean="0">
              <a:solidFill>
                <a:schemeClr val="accent1">
                  <a:lumMod val="75000"/>
                </a:schemeClr>
              </a:solidFill>
            </a:rPr>
            <a:t>Market Trend of Machine Learning</a:t>
          </a:r>
          <a:endParaRPr lang="en-US" sz="2000" kern="1200" dirty="0"/>
        </a:p>
      </dsp:txBody>
      <dsp:txXfrm rot="-5400000">
        <a:off x="377911" y="3463317"/>
        <a:ext cx="5777158" cy="316658"/>
      </dsp:txXfrm>
    </dsp:sp>
    <dsp:sp modelId="{13C09EDA-4D2A-4EE3-A155-0A2495082C14}">
      <dsp:nvSpPr>
        <dsp:cNvPr id="0" name=""/>
        <dsp:cNvSpPr/>
      </dsp:nvSpPr>
      <dsp:spPr>
        <a:xfrm rot="5400000">
          <a:off x="-80981" y="4018504"/>
          <a:ext cx="539874" cy="37791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9</a:t>
          </a:r>
          <a:endParaRPr lang="en-US" sz="2000" b="1" kern="1200" dirty="0">
            <a:solidFill>
              <a:schemeClr val="bg1"/>
            </a:solidFill>
          </a:endParaRPr>
        </a:p>
      </dsp:txBody>
      <dsp:txXfrm rot="-5400000">
        <a:off x="1" y="4126479"/>
        <a:ext cx="377911" cy="161963"/>
      </dsp:txXfrm>
    </dsp:sp>
    <dsp:sp modelId="{605BD1AB-59D6-4452-9116-DBD3029E9BBE}">
      <dsp:nvSpPr>
        <dsp:cNvPr id="0" name=""/>
        <dsp:cNvSpPr/>
      </dsp:nvSpPr>
      <dsp:spPr>
        <a:xfrm rot="5400000">
          <a:off x="3099596" y="1215838"/>
          <a:ext cx="350918" cy="579428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smtClean="0">
              <a:solidFill>
                <a:schemeClr val="accent1">
                  <a:lumMod val="75000"/>
                </a:schemeClr>
              </a:solidFill>
            </a:rPr>
            <a:t>Open source library of Machine Learning</a:t>
          </a:r>
          <a:endParaRPr lang="en-US" sz="2000" kern="1200" dirty="0"/>
        </a:p>
      </dsp:txBody>
      <dsp:txXfrm rot="-5400000">
        <a:off x="377911" y="3954653"/>
        <a:ext cx="5777158" cy="316658"/>
      </dsp:txXfrm>
    </dsp:sp>
    <dsp:sp modelId="{F43524B2-0B90-4E95-B324-BFB746E37346}">
      <dsp:nvSpPr>
        <dsp:cNvPr id="0" name=""/>
        <dsp:cNvSpPr/>
      </dsp:nvSpPr>
      <dsp:spPr>
        <a:xfrm rot="5400000">
          <a:off x="-80981" y="4509841"/>
          <a:ext cx="539874" cy="37791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10</a:t>
          </a:r>
          <a:endParaRPr lang="en-US" sz="2000" b="1" kern="1200" dirty="0">
            <a:solidFill>
              <a:schemeClr val="bg1"/>
            </a:solidFill>
          </a:endParaRPr>
        </a:p>
      </dsp:txBody>
      <dsp:txXfrm rot="-5400000">
        <a:off x="1" y="4617816"/>
        <a:ext cx="377911" cy="161963"/>
      </dsp:txXfrm>
    </dsp:sp>
    <dsp:sp modelId="{F005E048-D342-4357-BB75-7B188907BD39}">
      <dsp:nvSpPr>
        <dsp:cNvPr id="0" name=""/>
        <dsp:cNvSpPr/>
      </dsp:nvSpPr>
      <dsp:spPr>
        <a:xfrm rot="5400000">
          <a:off x="3099596" y="1707175"/>
          <a:ext cx="350918" cy="579428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smtClean="0">
              <a:solidFill>
                <a:schemeClr val="accent1">
                  <a:lumMod val="75000"/>
                </a:schemeClr>
              </a:solidFill>
            </a:rPr>
            <a:t>Recommended way to get started</a:t>
          </a:r>
          <a:endParaRPr lang="en-US" sz="2000" kern="1200" dirty="0"/>
        </a:p>
      </dsp:txBody>
      <dsp:txXfrm rot="-5400000">
        <a:off x="377911" y="4445990"/>
        <a:ext cx="5777158" cy="316658"/>
      </dsp:txXfrm>
    </dsp:sp>
    <dsp:sp modelId="{69D81C02-D207-451E-A323-5E2AFFE2A42F}">
      <dsp:nvSpPr>
        <dsp:cNvPr id="0" name=""/>
        <dsp:cNvSpPr/>
      </dsp:nvSpPr>
      <dsp:spPr>
        <a:xfrm rot="5400000">
          <a:off x="-80981" y="5001177"/>
          <a:ext cx="539874" cy="37791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11</a:t>
          </a:r>
          <a:endParaRPr lang="en-US" sz="2000" b="1" kern="1200" dirty="0">
            <a:solidFill>
              <a:schemeClr val="bg1"/>
            </a:solidFill>
          </a:endParaRPr>
        </a:p>
      </dsp:txBody>
      <dsp:txXfrm rot="-5400000">
        <a:off x="1" y="5109152"/>
        <a:ext cx="377911" cy="161963"/>
      </dsp:txXfrm>
    </dsp:sp>
    <dsp:sp modelId="{F418C096-A968-4F00-8870-EA297CFE59AF}">
      <dsp:nvSpPr>
        <dsp:cNvPr id="0" name=""/>
        <dsp:cNvSpPr/>
      </dsp:nvSpPr>
      <dsp:spPr>
        <a:xfrm rot="5400000">
          <a:off x="3099596" y="2198511"/>
          <a:ext cx="350918" cy="579428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smtClean="0">
              <a:solidFill>
                <a:schemeClr val="accent1">
                  <a:lumMod val="75000"/>
                </a:schemeClr>
              </a:solidFill>
            </a:rPr>
            <a:t>Which jobs will be replaced with AI?</a:t>
          </a:r>
          <a:endParaRPr lang="en-US" sz="2000" kern="1200" dirty="0"/>
        </a:p>
      </dsp:txBody>
      <dsp:txXfrm rot="-5400000">
        <a:off x="377911" y="4937326"/>
        <a:ext cx="5777158" cy="316658"/>
      </dsp:txXfrm>
    </dsp:sp>
    <dsp:sp modelId="{59A1C928-4281-4E24-8488-5B527F265496}">
      <dsp:nvSpPr>
        <dsp:cNvPr id="0" name=""/>
        <dsp:cNvSpPr/>
      </dsp:nvSpPr>
      <dsp:spPr>
        <a:xfrm rot="5400000">
          <a:off x="-80981" y="5492514"/>
          <a:ext cx="539874" cy="37791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12</a:t>
          </a:r>
          <a:endParaRPr lang="en-US" sz="2000" b="1" kern="1200" dirty="0">
            <a:solidFill>
              <a:schemeClr val="bg1"/>
            </a:solidFill>
          </a:endParaRPr>
        </a:p>
      </dsp:txBody>
      <dsp:txXfrm rot="-5400000">
        <a:off x="1" y="5600489"/>
        <a:ext cx="377911" cy="161963"/>
      </dsp:txXfrm>
    </dsp:sp>
    <dsp:sp modelId="{F32B59F6-0765-4456-8614-893D864185CA}">
      <dsp:nvSpPr>
        <dsp:cNvPr id="0" name=""/>
        <dsp:cNvSpPr/>
      </dsp:nvSpPr>
      <dsp:spPr>
        <a:xfrm rot="5400000">
          <a:off x="3099596" y="2689848"/>
          <a:ext cx="350918" cy="579428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smtClean="0">
              <a:solidFill>
                <a:schemeClr val="accent1">
                  <a:lumMod val="75000"/>
                </a:schemeClr>
              </a:solidFill>
            </a:rPr>
            <a:t>Why the people are worried about AI?</a:t>
          </a:r>
          <a:endParaRPr lang="en-US" sz="2000" kern="1200" dirty="0"/>
        </a:p>
      </dsp:txBody>
      <dsp:txXfrm rot="-5400000">
        <a:off x="377911" y="5428663"/>
        <a:ext cx="5777158" cy="31665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329D49-3D52-45D8-9F8A-E79D5C4D3B4F}" type="datetimeFigureOut">
              <a:rPr lang="en-US" smtClean="0"/>
              <a:t>3/4/2019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107246-F035-4BAC-B648-F5AE5DE6C95E}" type="slidenum">
              <a:rPr lang="en-US" smtClean="0"/>
              <a:t>‹#›</a:t>
            </a:fld>
            <a:endParaRPr lang="en-US"/>
          </a:p>
        </p:txBody>
      </p:sp>
    </p:spTree>
    <p:extLst>
      <p:ext uri="{BB962C8B-B14F-4D97-AF65-F5344CB8AC3E}">
        <p14:creationId xmlns:p14="http://schemas.microsoft.com/office/powerpoint/2010/main" val="3443725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salesforce.com/products/einstein/overview/"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blogs.microsoft.com/blog/2018/09/18/announcing-new-ai-and-mixed-reality-business-applications-for-microsoft-dynamics/" TargetMode="External"/><Relationship Id="rId4" Type="http://schemas.openxmlformats.org/officeDocument/2006/relationships/hyperlink" Target="https://www.zoho.com/crm/zia-voice.html"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github.com/tensorflow/tensorflow"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en.wikipedia.org/wiki/K-means_clustering" TargetMode="External"/><Relationship Id="rId5" Type="http://schemas.openxmlformats.org/officeDocument/2006/relationships/hyperlink" Target="https://en.wikipedia.org/wiki/Gradient_boosting" TargetMode="External"/><Relationship Id="rId4" Type="http://schemas.openxmlformats.org/officeDocument/2006/relationships/hyperlink" Target="https://en.wikipedia.org/wiki/Random_forests"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Self</a:t>
            </a:r>
            <a:r>
              <a:rPr lang="en-US" baseline="0" dirty="0" smtClean="0"/>
              <a:t> explanation.</a:t>
            </a:r>
            <a:endParaRPr lang="en-US" dirty="0" smtClean="0"/>
          </a:p>
        </p:txBody>
      </p:sp>
      <p:sp>
        <p:nvSpPr>
          <p:cNvPr id="4" name="Slide Number Placeholder 3"/>
          <p:cNvSpPr>
            <a:spLocks noGrp="1"/>
          </p:cNvSpPr>
          <p:nvPr>
            <p:ph type="sldNum" sz="quarter" idx="10"/>
          </p:nvPr>
        </p:nvSpPr>
        <p:spPr/>
        <p:txBody>
          <a:bodyPr/>
          <a:lstStyle/>
          <a:p>
            <a:fld id="{49107246-F035-4BAC-B648-F5AE5DE6C95E}" type="slidenum">
              <a:rPr lang="en-US" smtClean="0"/>
              <a:t>1</a:t>
            </a:fld>
            <a:endParaRPr lang="en-US"/>
          </a:p>
        </p:txBody>
      </p:sp>
    </p:spTree>
    <p:extLst>
      <p:ext uri="{BB962C8B-B14F-4D97-AF65-F5344CB8AC3E}">
        <p14:creationId xmlns:p14="http://schemas.microsoft.com/office/powerpoint/2010/main" val="1187342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First</a:t>
            </a:r>
            <a:r>
              <a:rPr lang="en-US" b="1" baseline="0" dirty="0" smtClean="0"/>
              <a:t> neural network</a:t>
            </a:r>
            <a:endParaRPr lang="en-US" b="1" dirty="0" smtClean="0"/>
          </a:p>
          <a:p>
            <a:r>
              <a:rPr lang="en-US" dirty="0" smtClean="0"/>
              <a:t>The first step</a:t>
            </a:r>
            <a:r>
              <a:rPr lang="en-US" baseline="0" dirty="0" smtClean="0"/>
              <a:t> toward artificial neural networks came in 1943 when Warren McCulloch, a neurophysiologist, </a:t>
            </a:r>
          </a:p>
          <a:p>
            <a:r>
              <a:rPr lang="en-US" baseline="0" dirty="0" smtClean="0"/>
              <a:t>and a young mathematician, Walter Pitts, wrote a paper on how neurons might work. </a:t>
            </a:r>
          </a:p>
          <a:p>
            <a:r>
              <a:rPr lang="en-US" baseline="0" dirty="0" smtClean="0"/>
              <a:t>They modeled a simple neural network with electrical circuits.</a:t>
            </a:r>
            <a:endParaRPr lang="en-US" dirty="0"/>
          </a:p>
        </p:txBody>
      </p:sp>
      <p:sp>
        <p:nvSpPr>
          <p:cNvPr id="4" name="Slide Number Placeholder 3"/>
          <p:cNvSpPr>
            <a:spLocks noGrp="1"/>
          </p:cNvSpPr>
          <p:nvPr>
            <p:ph type="sldNum" sz="quarter" idx="10"/>
          </p:nvPr>
        </p:nvSpPr>
        <p:spPr/>
        <p:txBody>
          <a:bodyPr/>
          <a:lstStyle/>
          <a:p>
            <a:fld id="{49107246-F035-4BAC-B648-F5AE5DE6C95E}" type="slidenum">
              <a:rPr lang="en-US" smtClean="0"/>
              <a:t>10</a:t>
            </a:fld>
            <a:endParaRPr lang="en-US"/>
          </a:p>
        </p:txBody>
      </p:sp>
    </p:spTree>
    <p:extLst>
      <p:ext uri="{BB962C8B-B14F-4D97-AF65-F5344CB8AC3E}">
        <p14:creationId xmlns:p14="http://schemas.microsoft.com/office/powerpoint/2010/main" val="3940002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Self</a:t>
            </a:r>
            <a:r>
              <a:rPr lang="en-US" baseline="0" dirty="0" smtClean="0"/>
              <a:t> explanation.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It’s a very high level of Machine Learning model.</a:t>
            </a:r>
            <a:endParaRPr lang="en-US" dirty="0" smtClean="0"/>
          </a:p>
        </p:txBody>
      </p:sp>
      <p:sp>
        <p:nvSpPr>
          <p:cNvPr id="4" name="Slide Number Placeholder 3"/>
          <p:cNvSpPr>
            <a:spLocks noGrp="1"/>
          </p:cNvSpPr>
          <p:nvPr>
            <p:ph type="sldNum" sz="quarter" idx="10"/>
          </p:nvPr>
        </p:nvSpPr>
        <p:spPr/>
        <p:txBody>
          <a:bodyPr/>
          <a:lstStyle/>
          <a:p>
            <a:fld id="{49107246-F035-4BAC-B648-F5AE5DE6C95E}" type="slidenum">
              <a:rPr lang="en-US" smtClean="0"/>
              <a:t>11</a:t>
            </a:fld>
            <a:endParaRPr lang="en-US"/>
          </a:p>
        </p:txBody>
      </p:sp>
    </p:spTree>
    <p:extLst>
      <p:ext uri="{BB962C8B-B14F-4D97-AF65-F5344CB8AC3E}">
        <p14:creationId xmlns:p14="http://schemas.microsoft.com/office/powerpoint/2010/main" val="2962244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Types of Machine Learning</a:t>
            </a:r>
          </a:p>
          <a:p>
            <a:pPr fontAlgn="base"/>
            <a:r>
              <a:rPr lang="en-US" sz="1200" b="0" kern="1200" dirty="0" smtClean="0">
                <a:solidFill>
                  <a:schemeClr val="tx1"/>
                </a:solidFill>
                <a:effectLst/>
                <a:latin typeface="+mn-lt"/>
                <a:ea typeface="+mn-ea"/>
                <a:cs typeface="+mn-cs"/>
              </a:rPr>
              <a:t>Machine learning is sub-categorized to three types:</a:t>
            </a:r>
          </a:p>
          <a:p>
            <a:pPr lvl="0"/>
            <a:r>
              <a:rPr lang="en-US" sz="1200" b="0" kern="1200" dirty="0" smtClean="0">
                <a:solidFill>
                  <a:schemeClr val="tx1"/>
                </a:solidFill>
                <a:effectLst/>
                <a:latin typeface="+mn-lt"/>
                <a:ea typeface="+mn-ea"/>
                <a:cs typeface="+mn-cs"/>
              </a:rPr>
              <a:t>Supervised Learning – Train Me!</a:t>
            </a:r>
          </a:p>
          <a:p>
            <a:pPr lvl="0"/>
            <a:r>
              <a:rPr lang="en-US" sz="1200" b="0" kern="1200" dirty="0" smtClean="0">
                <a:solidFill>
                  <a:schemeClr val="tx1"/>
                </a:solidFill>
                <a:effectLst/>
                <a:latin typeface="+mn-lt"/>
                <a:ea typeface="+mn-ea"/>
                <a:cs typeface="+mn-cs"/>
              </a:rPr>
              <a:t>Unsupervised Learning – I am self sufficient in learning</a:t>
            </a:r>
          </a:p>
          <a:p>
            <a:pPr lvl="0"/>
            <a:r>
              <a:rPr lang="en-US" sz="1200" b="0" kern="1200" dirty="0" smtClean="0">
                <a:solidFill>
                  <a:schemeClr val="tx1"/>
                </a:solidFill>
                <a:effectLst/>
                <a:latin typeface="+mn-lt"/>
                <a:ea typeface="+mn-ea"/>
                <a:cs typeface="+mn-cs"/>
              </a:rPr>
              <a:t>Reinforcement Learning – My life My rules! (Hit &amp; Trial)</a:t>
            </a:r>
          </a:p>
        </p:txBody>
      </p:sp>
      <p:sp>
        <p:nvSpPr>
          <p:cNvPr id="4" name="Slide Number Placeholder 3"/>
          <p:cNvSpPr>
            <a:spLocks noGrp="1"/>
          </p:cNvSpPr>
          <p:nvPr>
            <p:ph type="sldNum" sz="quarter" idx="10"/>
          </p:nvPr>
        </p:nvSpPr>
        <p:spPr/>
        <p:txBody>
          <a:bodyPr/>
          <a:lstStyle/>
          <a:p>
            <a:fld id="{49107246-F035-4BAC-B648-F5AE5DE6C95E}" type="slidenum">
              <a:rPr lang="en-US" smtClean="0"/>
              <a:t>12</a:t>
            </a:fld>
            <a:endParaRPr lang="en-US"/>
          </a:p>
        </p:txBody>
      </p:sp>
    </p:spTree>
    <p:extLst>
      <p:ext uri="{BB962C8B-B14F-4D97-AF65-F5344CB8AC3E}">
        <p14:creationId xmlns:p14="http://schemas.microsoft.com/office/powerpoint/2010/main" val="3852358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What is Supervised Learning?</a:t>
            </a:r>
          </a:p>
          <a:p>
            <a:r>
              <a:rPr lang="en-US" sz="1200" kern="1200" dirty="0" smtClean="0">
                <a:solidFill>
                  <a:schemeClr val="tx1"/>
                </a:solidFill>
                <a:effectLst/>
                <a:latin typeface="+mn-lt"/>
                <a:ea typeface="+mn-ea"/>
                <a:cs typeface="+mn-cs"/>
              </a:rPr>
              <a:t>Supervised Learning is the one, where you can consider the learning is guided by a teacher. We have a dataset which acts as a teacher and its role is to train the model or the machine. Once the model gets trained it can start making a prediction or decision when new data is given to it.</a:t>
            </a:r>
          </a:p>
        </p:txBody>
      </p:sp>
      <p:sp>
        <p:nvSpPr>
          <p:cNvPr id="4" name="Slide Number Placeholder 3"/>
          <p:cNvSpPr>
            <a:spLocks noGrp="1"/>
          </p:cNvSpPr>
          <p:nvPr>
            <p:ph type="sldNum" sz="quarter" idx="10"/>
          </p:nvPr>
        </p:nvSpPr>
        <p:spPr/>
        <p:txBody>
          <a:bodyPr/>
          <a:lstStyle/>
          <a:p>
            <a:fld id="{49107246-F035-4BAC-B648-F5AE5DE6C95E}" type="slidenum">
              <a:rPr lang="en-US" smtClean="0"/>
              <a:t>13</a:t>
            </a:fld>
            <a:endParaRPr lang="en-US"/>
          </a:p>
        </p:txBody>
      </p:sp>
    </p:spTree>
    <p:extLst>
      <p:ext uri="{BB962C8B-B14F-4D97-AF65-F5344CB8AC3E}">
        <p14:creationId xmlns:p14="http://schemas.microsoft.com/office/powerpoint/2010/main" val="1514562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Self</a:t>
            </a:r>
            <a:r>
              <a:rPr lang="en-US" baseline="0" dirty="0" smtClean="0"/>
              <a:t> explanation.</a:t>
            </a:r>
            <a:endParaRPr lang="en-US" dirty="0"/>
          </a:p>
        </p:txBody>
      </p:sp>
      <p:sp>
        <p:nvSpPr>
          <p:cNvPr id="4" name="Slide Number Placeholder 3"/>
          <p:cNvSpPr>
            <a:spLocks noGrp="1"/>
          </p:cNvSpPr>
          <p:nvPr>
            <p:ph type="sldNum" sz="quarter" idx="10"/>
          </p:nvPr>
        </p:nvSpPr>
        <p:spPr/>
        <p:txBody>
          <a:bodyPr/>
          <a:lstStyle/>
          <a:p>
            <a:fld id="{49107246-F035-4BAC-B648-F5AE5DE6C95E}" type="slidenum">
              <a:rPr lang="en-US" smtClean="0"/>
              <a:t>14</a:t>
            </a:fld>
            <a:endParaRPr lang="en-US"/>
          </a:p>
        </p:txBody>
      </p:sp>
    </p:spTree>
    <p:extLst>
      <p:ext uri="{BB962C8B-B14F-4D97-AF65-F5344CB8AC3E}">
        <p14:creationId xmlns:p14="http://schemas.microsoft.com/office/powerpoint/2010/main" val="340877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Self</a:t>
            </a:r>
            <a:r>
              <a:rPr lang="en-US" baseline="0" dirty="0" smtClean="0"/>
              <a:t> explanation.</a:t>
            </a:r>
            <a:endParaRPr lang="en-US" dirty="0"/>
          </a:p>
        </p:txBody>
      </p:sp>
      <p:sp>
        <p:nvSpPr>
          <p:cNvPr id="4" name="Slide Number Placeholder 3"/>
          <p:cNvSpPr>
            <a:spLocks noGrp="1"/>
          </p:cNvSpPr>
          <p:nvPr>
            <p:ph type="sldNum" sz="quarter" idx="10"/>
          </p:nvPr>
        </p:nvSpPr>
        <p:spPr/>
        <p:txBody>
          <a:bodyPr/>
          <a:lstStyle/>
          <a:p>
            <a:fld id="{49107246-F035-4BAC-B648-F5AE5DE6C95E}" type="slidenum">
              <a:rPr lang="en-US" smtClean="0"/>
              <a:t>15</a:t>
            </a:fld>
            <a:endParaRPr lang="en-US"/>
          </a:p>
        </p:txBody>
      </p:sp>
    </p:spTree>
    <p:extLst>
      <p:ext uri="{BB962C8B-B14F-4D97-AF65-F5344CB8AC3E}">
        <p14:creationId xmlns:p14="http://schemas.microsoft.com/office/powerpoint/2010/main" val="936231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kern="1200" dirty="0" smtClean="0">
                <a:solidFill>
                  <a:schemeClr val="tx1"/>
                </a:solidFill>
                <a:effectLst/>
                <a:latin typeface="+mn-lt"/>
                <a:ea typeface="+mn-ea"/>
                <a:cs typeface="+mn-cs"/>
              </a:rPr>
              <a:t>What is Unsupervised Learning?</a:t>
            </a:r>
          </a:p>
          <a:p>
            <a:r>
              <a:rPr lang="en-US" sz="1200" kern="1200" dirty="0" smtClean="0">
                <a:solidFill>
                  <a:schemeClr val="tx1"/>
                </a:solidFill>
                <a:effectLst/>
                <a:latin typeface="+mn-lt"/>
                <a:ea typeface="+mn-ea"/>
                <a:cs typeface="+mn-cs"/>
              </a:rPr>
              <a:t>The model learns through observation and finds structures in the data. Once the model is given a dataset, it automatically finds patterns and relationships in the dataset by creating clusters in it. What it cannot do is add labels to the cluster, like it cannot say this a group of apples or mangoes, but it will separate all the apples from mangoes.</a:t>
            </a:r>
          </a:p>
          <a:p>
            <a:r>
              <a:rPr lang="en-US" sz="1200" kern="1200" dirty="0" smtClean="0">
                <a:solidFill>
                  <a:schemeClr val="tx1"/>
                </a:solidFill>
                <a:effectLst/>
                <a:latin typeface="+mn-lt"/>
                <a:ea typeface="+mn-ea"/>
                <a:cs typeface="+mn-cs"/>
              </a:rPr>
              <a:t>Suppose we presented images of apples, bananas and mangoes to the model, so what it does, based on some patterns and relationships it creates clusters and divides the dataset into those clusters. Now if a new data is fed to the model, it adds it to one of the created clusters.</a:t>
            </a:r>
          </a:p>
        </p:txBody>
      </p:sp>
      <p:sp>
        <p:nvSpPr>
          <p:cNvPr id="4" name="Slide Number Placeholder 3"/>
          <p:cNvSpPr>
            <a:spLocks noGrp="1"/>
          </p:cNvSpPr>
          <p:nvPr>
            <p:ph type="sldNum" sz="quarter" idx="10"/>
          </p:nvPr>
        </p:nvSpPr>
        <p:spPr/>
        <p:txBody>
          <a:bodyPr/>
          <a:lstStyle/>
          <a:p>
            <a:fld id="{49107246-F035-4BAC-B648-F5AE5DE6C95E}" type="slidenum">
              <a:rPr lang="en-US" smtClean="0"/>
              <a:t>16</a:t>
            </a:fld>
            <a:endParaRPr lang="en-US"/>
          </a:p>
        </p:txBody>
      </p:sp>
    </p:spTree>
    <p:extLst>
      <p:ext uri="{BB962C8B-B14F-4D97-AF65-F5344CB8AC3E}">
        <p14:creationId xmlns:p14="http://schemas.microsoft.com/office/powerpoint/2010/main" val="3273676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Self</a:t>
            </a:r>
            <a:r>
              <a:rPr lang="en-US" baseline="0" dirty="0" smtClean="0"/>
              <a:t> explanation.</a:t>
            </a:r>
            <a:endParaRPr lang="en-US" dirty="0"/>
          </a:p>
        </p:txBody>
      </p:sp>
      <p:sp>
        <p:nvSpPr>
          <p:cNvPr id="4" name="Slide Number Placeholder 3"/>
          <p:cNvSpPr>
            <a:spLocks noGrp="1"/>
          </p:cNvSpPr>
          <p:nvPr>
            <p:ph type="sldNum" sz="quarter" idx="10"/>
          </p:nvPr>
        </p:nvSpPr>
        <p:spPr/>
        <p:txBody>
          <a:bodyPr/>
          <a:lstStyle/>
          <a:p>
            <a:fld id="{49107246-F035-4BAC-B648-F5AE5DE6C95E}" type="slidenum">
              <a:rPr lang="en-US" smtClean="0"/>
              <a:t>17</a:t>
            </a:fld>
            <a:endParaRPr lang="en-US"/>
          </a:p>
        </p:txBody>
      </p:sp>
    </p:spTree>
    <p:extLst>
      <p:ext uri="{BB962C8B-B14F-4D97-AF65-F5344CB8AC3E}">
        <p14:creationId xmlns:p14="http://schemas.microsoft.com/office/powerpoint/2010/main" val="3570521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Self</a:t>
            </a:r>
            <a:r>
              <a:rPr lang="en-US" baseline="0" dirty="0" smtClean="0"/>
              <a:t> explanation.</a:t>
            </a:r>
            <a:endParaRPr lang="en-US" dirty="0"/>
          </a:p>
        </p:txBody>
      </p:sp>
      <p:sp>
        <p:nvSpPr>
          <p:cNvPr id="4" name="Slide Number Placeholder 3"/>
          <p:cNvSpPr>
            <a:spLocks noGrp="1"/>
          </p:cNvSpPr>
          <p:nvPr>
            <p:ph type="sldNum" sz="quarter" idx="10"/>
          </p:nvPr>
        </p:nvSpPr>
        <p:spPr/>
        <p:txBody>
          <a:bodyPr/>
          <a:lstStyle/>
          <a:p>
            <a:fld id="{49107246-F035-4BAC-B648-F5AE5DE6C95E}" type="slidenum">
              <a:rPr lang="en-US" smtClean="0"/>
              <a:t>18</a:t>
            </a:fld>
            <a:endParaRPr lang="en-US"/>
          </a:p>
        </p:txBody>
      </p:sp>
    </p:spTree>
    <p:extLst>
      <p:ext uri="{BB962C8B-B14F-4D97-AF65-F5344CB8AC3E}">
        <p14:creationId xmlns:p14="http://schemas.microsoft.com/office/powerpoint/2010/main" val="4074797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kern="1200" dirty="0" smtClean="0">
                <a:solidFill>
                  <a:schemeClr val="tx1"/>
                </a:solidFill>
                <a:effectLst/>
                <a:latin typeface="+mn-lt"/>
                <a:ea typeface="+mn-ea"/>
                <a:cs typeface="+mn-cs"/>
              </a:rPr>
              <a:t>What is Reinforcement Learning?</a:t>
            </a:r>
          </a:p>
          <a:p>
            <a:r>
              <a:rPr lang="en-US" sz="1200" kern="1200" dirty="0" smtClean="0">
                <a:solidFill>
                  <a:schemeClr val="tx1"/>
                </a:solidFill>
                <a:effectLst/>
                <a:latin typeface="+mn-lt"/>
                <a:ea typeface="+mn-ea"/>
                <a:cs typeface="+mn-cs"/>
              </a:rPr>
              <a:t>It is the ability of an agent to interact with the environment and find out what is the best outcome. It follows the concept of hit and trial method. The agent is rewarded or penalized with a point for a correct or a wrong answer, and on the basis of the positive reward points gained the model trains itself. And again once trained it gets ready to predict the new data presented to it.</a:t>
            </a:r>
          </a:p>
        </p:txBody>
      </p:sp>
      <p:sp>
        <p:nvSpPr>
          <p:cNvPr id="4" name="Slide Number Placeholder 3"/>
          <p:cNvSpPr>
            <a:spLocks noGrp="1"/>
          </p:cNvSpPr>
          <p:nvPr>
            <p:ph type="sldNum" sz="quarter" idx="10"/>
          </p:nvPr>
        </p:nvSpPr>
        <p:spPr/>
        <p:txBody>
          <a:bodyPr/>
          <a:lstStyle/>
          <a:p>
            <a:fld id="{49107246-F035-4BAC-B648-F5AE5DE6C95E}" type="slidenum">
              <a:rPr lang="en-US" smtClean="0"/>
              <a:t>19</a:t>
            </a:fld>
            <a:endParaRPr lang="en-US"/>
          </a:p>
        </p:txBody>
      </p:sp>
    </p:spTree>
    <p:extLst>
      <p:ext uri="{BB962C8B-B14F-4D97-AF65-F5344CB8AC3E}">
        <p14:creationId xmlns:p14="http://schemas.microsoft.com/office/powerpoint/2010/main" val="1511107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Self</a:t>
            </a:r>
            <a:r>
              <a:rPr lang="en-US" baseline="0" dirty="0" smtClean="0"/>
              <a:t> explanation.</a:t>
            </a:r>
            <a:endParaRPr lang="en-US" dirty="0" smtClean="0"/>
          </a:p>
        </p:txBody>
      </p:sp>
      <p:sp>
        <p:nvSpPr>
          <p:cNvPr id="4" name="Slide Number Placeholder 3"/>
          <p:cNvSpPr>
            <a:spLocks noGrp="1"/>
          </p:cNvSpPr>
          <p:nvPr>
            <p:ph type="sldNum" sz="quarter" idx="10"/>
          </p:nvPr>
        </p:nvSpPr>
        <p:spPr/>
        <p:txBody>
          <a:bodyPr/>
          <a:lstStyle/>
          <a:p>
            <a:fld id="{49107246-F035-4BAC-B648-F5AE5DE6C95E}" type="slidenum">
              <a:rPr lang="en-US" smtClean="0"/>
              <a:t>2</a:t>
            </a:fld>
            <a:endParaRPr lang="en-US"/>
          </a:p>
        </p:txBody>
      </p:sp>
    </p:spTree>
    <p:extLst>
      <p:ext uri="{BB962C8B-B14F-4D97-AF65-F5344CB8AC3E}">
        <p14:creationId xmlns:p14="http://schemas.microsoft.com/office/powerpoint/2010/main" val="3587881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B0F0"/>
                </a:solidFill>
                <a:latin typeface="Arial Black"/>
              </a:rPr>
              <a:t>Example of Reinforcement Learning</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AlphaGo</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March 2016, it beat </a:t>
            </a:r>
            <a:r>
              <a:rPr lang="en-US" sz="1200" b="1" kern="1200" dirty="0" smtClean="0">
                <a:solidFill>
                  <a:schemeClr val="tx1"/>
                </a:solidFill>
                <a:effectLst/>
                <a:latin typeface="+mn-lt"/>
                <a:ea typeface="+mn-ea"/>
                <a:cs typeface="+mn-cs"/>
              </a:rPr>
              <a:t>Lee </a:t>
            </a:r>
            <a:r>
              <a:rPr lang="en-US" sz="1200" b="1" kern="1200" dirty="0" err="1" smtClean="0">
                <a:solidFill>
                  <a:schemeClr val="tx1"/>
                </a:solidFill>
                <a:effectLst/>
                <a:latin typeface="+mn-lt"/>
                <a:ea typeface="+mn-ea"/>
                <a:cs typeface="+mn-cs"/>
              </a:rPr>
              <a:t>Sedol</a:t>
            </a:r>
            <a:r>
              <a:rPr lang="en-US" sz="1200" kern="1200" dirty="0" smtClean="0">
                <a:solidFill>
                  <a:schemeClr val="tx1"/>
                </a:solidFill>
                <a:effectLst/>
                <a:latin typeface="+mn-lt"/>
                <a:ea typeface="+mn-ea"/>
                <a:cs typeface="+mn-cs"/>
              </a:rPr>
              <a:t> in 4/5 game match.</a:t>
            </a:r>
          </a:p>
          <a:p>
            <a:r>
              <a:rPr lang="en-US" sz="1200" kern="1200" dirty="0" smtClean="0">
                <a:solidFill>
                  <a:schemeClr val="tx1"/>
                </a:solidFill>
                <a:effectLst/>
                <a:latin typeface="+mn-lt"/>
                <a:ea typeface="+mn-ea"/>
                <a:cs typeface="+mn-cs"/>
              </a:rPr>
              <a:t>In 2017, its beat </a:t>
            </a:r>
            <a:r>
              <a:rPr lang="en-US" sz="1200" b="1" kern="1200" dirty="0" err="1" smtClean="0">
                <a:solidFill>
                  <a:schemeClr val="tx1"/>
                </a:solidFill>
                <a:effectLst/>
                <a:latin typeface="+mn-lt"/>
                <a:ea typeface="+mn-ea"/>
                <a:cs typeface="+mn-cs"/>
              </a:rPr>
              <a:t>Ke</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Jie</a:t>
            </a:r>
            <a:r>
              <a:rPr lang="en-US" sz="1200" kern="1200" dirty="0" smtClean="0">
                <a:solidFill>
                  <a:schemeClr val="tx1"/>
                </a:solidFill>
                <a:effectLst/>
                <a:latin typeface="+mn-lt"/>
                <a:ea typeface="+mn-ea"/>
                <a:cs typeface="+mn-cs"/>
              </a:rPr>
              <a:t>, the world No. 1 Ranked player in 3/3 game match.</a:t>
            </a:r>
          </a:p>
        </p:txBody>
      </p:sp>
      <p:sp>
        <p:nvSpPr>
          <p:cNvPr id="4" name="Slide Number Placeholder 3"/>
          <p:cNvSpPr>
            <a:spLocks noGrp="1"/>
          </p:cNvSpPr>
          <p:nvPr>
            <p:ph type="sldNum" sz="quarter" idx="10"/>
          </p:nvPr>
        </p:nvSpPr>
        <p:spPr/>
        <p:txBody>
          <a:bodyPr/>
          <a:lstStyle/>
          <a:p>
            <a:fld id="{49107246-F035-4BAC-B648-F5AE5DE6C95E}" type="slidenum">
              <a:rPr lang="en-US" smtClean="0"/>
              <a:t>20</a:t>
            </a:fld>
            <a:endParaRPr lang="en-US"/>
          </a:p>
        </p:txBody>
      </p:sp>
    </p:spTree>
    <p:extLst>
      <p:ext uri="{BB962C8B-B14F-4D97-AF65-F5344CB8AC3E}">
        <p14:creationId xmlns:p14="http://schemas.microsoft.com/office/powerpoint/2010/main" val="1966345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B0F0"/>
                </a:solidFill>
                <a:latin typeface="Arial Black"/>
              </a:rPr>
              <a:t>Algorithms of Machine Learning</a:t>
            </a:r>
            <a:endParaRPr lang="en-US" dirty="0" smtClean="0"/>
          </a:p>
          <a:p>
            <a:r>
              <a:rPr lang="en-US" dirty="0" smtClean="0"/>
              <a:t>Some of</a:t>
            </a:r>
            <a:r>
              <a:rPr lang="en-US" baseline="0" dirty="0" smtClean="0"/>
              <a:t> the most popular machine learning algorithms are:</a:t>
            </a:r>
          </a:p>
          <a:p>
            <a:r>
              <a:rPr lang="en-US" baseline="0" dirty="0" smtClean="0"/>
              <a:t>In Supervised: Linear Regression, Decision Tree, Random forest &amp; Classification KNN</a:t>
            </a:r>
          </a:p>
          <a:p>
            <a:r>
              <a:rPr lang="en-US" baseline="0" dirty="0" smtClean="0"/>
              <a:t>In Clustering, Association analysis &amp; Hidden Markov Model</a:t>
            </a:r>
            <a:endParaRPr lang="en-US" dirty="0"/>
          </a:p>
        </p:txBody>
      </p:sp>
      <p:sp>
        <p:nvSpPr>
          <p:cNvPr id="4" name="Slide Number Placeholder 3"/>
          <p:cNvSpPr>
            <a:spLocks noGrp="1"/>
          </p:cNvSpPr>
          <p:nvPr>
            <p:ph type="sldNum" sz="quarter" idx="10"/>
          </p:nvPr>
        </p:nvSpPr>
        <p:spPr/>
        <p:txBody>
          <a:bodyPr/>
          <a:lstStyle/>
          <a:p>
            <a:fld id="{49107246-F035-4BAC-B648-F5AE5DE6C95E}" type="slidenum">
              <a:rPr lang="en-US" smtClean="0"/>
              <a:t>21</a:t>
            </a:fld>
            <a:endParaRPr lang="en-US"/>
          </a:p>
        </p:txBody>
      </p:sp>
    </p:spTree>
    <p:extLst>
      <p:ext uri="{BB962C8B-B14F-4D97-AF65-F5344CB8AC3E}">
        <p14:creationId xmlns:p14="http://schemas.microsoft.com/office/powerpoint/2010/main" val="2491740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Applications of Machine Learning</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Travel: Dynamic pricing (</a:t>
            </a:r>
            <a:r>
              <a:rPr lang="en-US" sz="1200" kern="1200" dirty="0" err="1" smtClean="0">
                <a:solidFill>
                  <a:schemeClr val="tx1"/>
                </a:solidFill>
                <a:effectLst/>
                <a:latin typeface="+mn-lt"/>
                <a:ea typeface="+mn-ea"/>
                <a:cs typeface="+mn-cs"/>
              </a:rPr>
              <a:t>uber</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ola</a:t>
            </a:r>
            <a:r>
              <a:rPr lang="en-US" sz="1200" kern="1200" dirty="0" smtClean="0">
                <a:solidFill>
                  <a:schemeClr val="tx1"/>
                </a:solidFill>
                <a:effectLst/>
                <a:latin typeface="+mn-lt"/>
                <a:ea typeface="+mn-ea"/>
                <a:cs typeface="+mn-cs"/>
              </a:rPr>
              <a:t>)</a:t>
            </a:r>
          </a:p>
          <a:p>
            <a:pPr lvl="0"/>
            <a:r>
              <a:rPr lang="en-US" sz="1200" kern="1200" dirty="0" smtClean="0">
                <a:solidFill>
                  <a:schemeClr val="tx1"/>
                </a:solidFill>
                <a:effectLst/>
                <a:latin typeface="+mn-lt"/>
                <a:ea typeface="+mn-ea"/>
                <a:cs typeface="+mn-cs"/>
              </a:rPr>
              <a:t>Marketing: </a:t>
            </a:r>
          </a:p>
          <a:p>
            <a:pPr lvl="0"/>
            <a:r>
              <a:rPr lang="en-US" sz="1200" kern="1200" dirty="0" smtClean="0">
                <a:solidFill>
                  <a:schemeClr val="tx1"/>
                </a:solidFill>
                <a:effectLst/>
                <a:latin typeface="+mn-lt"/>
                <a:ea typeface="+mn-ea"/>
                <a:cs typeface="+mn-cs"/>
              </a:rPr>
              <a:t>Healthcare: Detecting Breast Cancer &amp; Eye dieses.</a:t>
            </a:r>
          </a:p>
          <a:p>
            <a:pPr lvl="0"/>
            <a:r>
              <a:rPr lang="en-US" sz="1200" kern="1200" dirty="0" smtClean="0">
                <a:solidFill>
                  <a:schemeClr val="tx1"/>
                </a:solidFill>
                <a:effectLst/>
                <a:latin typeface="+mn-lt"/>
                <a:ea typeface="+mn-ea"/>
                <a:cs typeface="+mn-cs"/>
              </a:rPr>
              <a:t>Social Media: Digital Marketing</a:t>
            </a:r>
          </a:p>
          <a:p>
            <a:pPr lvl="0"/>
            <a:r>
              <a:rPr lang="en-US" sz="1200" kern="1200" dirty="0" smtClean="0">
                <a:solidFill>
                  <a:schemeClr val="tx1"/>
                </a:solidFill>
                <a:effectLst/>
                <a:latin typeface="+mn-lt"/>
                <a:ea typeface="+mn-ea"/>
                <a:cs typeface="+mn-cs"/>
              </a:rPr>
              <a:t>Sales: Discount offering &amp; Demand forecasting</a:t>
            </a:r>
          </a:p>
          <a:p>
            <a:pPr lvl="0"/>
            <a:r>
              <a:rPr lang="en-US" sz="1200" kern="1200" dirty="0" smtClean="0">
                <a:solidFill>
                  <a:schemeClr val="tx1"/>
                </a:solidFill>
                <a:effectLst/>
                <a:latin typeface="+mn-lt"/>
                <a:ea typeface="+mn-ea"/>
                <a:cs typeface="+mn-cs"/>
              </a:rPr>
              <a:t>Automation: Self driving car, pilotless aircraft &amp; drones</a:t>
            </a:r>
          </a:p>
          <a:p>
            <a:pPr lvl="0"/>
            <a:r>
              <a:rPr lang="en-US" sz="1200" kern="1200" dirty="0" smtClean="0">
                <a:solidFill>
                  <a:schemeClr val="tx1"/>
                </a:solidFill>
                <a:effectLst/>
                <a:latin typeface="+mn-lt"/>
                <a:ea typeface="+mn-ea"/>
                <a:cs typeface="+mn-cs"/>
              </a:rPr>
              <a:t>Credit &amp; Insurance: fraud detection &amp; claim prediction</a:t>
            </a:r>
          </a:p>
          <a:p>
            <a:r>
              <a:rPr lang="en-US" sz="1200" kern="1200" dirty="0" smtClean="0">
                <a:solidFill>
                  <a:schemeClr val="tx1"/>
                </a:solidFill>
                <a:effectLst/>
                <a:latin typeface="+mn-lt"/>
                <a:ea typeface="+mn-ea"/>
                <a:cs typeface="+mn-cs"/>
              </a:rPr>
              <a:t>Play the drones video</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9107246-F035-4BAC-B648-F5AE5DE6C95E}" type="slidenum">
              <a:rPr lang="en-US" smtClean="0"/>
              <a:t>22</a:t>
            </a:fld>
            <a:endParaRPr lang="en-US"/>
          </a:p>
        </p:txBody>
      </p:sp>
    </p:spTree>
    <p:extLst>
      <p:ext uri="{BB962C8B-B14F-4D97-AF65-F5344CB8AC3E}">
        <p14:creationId xmlns:p14="http://schemas.microsoft.com/office/powerpoint/2010/main" val="561248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Self-explanation.</a:t>
            </a:r>
          </a:p>
          <a:p>
            <a:r>
              <a:rPr lang="en-US" sz="1200" kern="1200" dirty="0" smtClean="0">
                <a:solidFill>
                  <a:schemeClr val="tx1"/>
                </a:solidFill>
                <a:effectLst/>
                <a:latin typeface="+mn-lt"/>
                <a:ea typeface="+mn-ea"/>
                <a:cs typeface="+mn-cs"/>
              </a:rPr>
              <a:t>Play the KUKA Videos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9107246-F035-4BAC-B648-F5AE5DE6C95E}" type="slidenum">
              <a:rPr lang="en-US" smtClean="0"/>
              <a:t>23</a:t>
            </a:fld>
            <a:endParaRPr lang="en-US"/>
          </a:p>
        </p:txBody>
      </p:sp>
    </p:spTree>
    <p:extLst>
      <p:ext uri="{BB962C8B-B14F-4D97-AF65-F5344CB8AC3E}">
        <p14:creationId xmlns:p14="http://schemas.microsoft.com/office/powerpoint/2010/main" val="3014377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Self</a:t>
            </a:r>
            <a:r>
              <a:rPr lang="en-US" baseline="0" dirty="0" smtClean="0"/>
              <a:t> explanation.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Play the </a:t>
            </a:r>
            <a:r>
              <a:rPr lang="en-US" baseline="0" dirty="0" err="1" smtClean="0"/>
              <a:t>moley</a:t>
            </a:r>
            <a:r>
              <a:rPr lang="en-US" baseline="0" dirty="0" smtClean="0"/>
              <a:t> Video</a:t>
            </a:r>
            <a:endParaRPr lang="en-US" dirty="0" smtClean="0"/>
          </a:p>
        </p:txBody>
      </p:sp>
      <p:sp>
        <p:nvSpPr>
          <p:cNvPr id="4" name="Slide Number Placeholder 3"/>
          <p:cNvSpPr>
            <a:spLocks noGrp="1"/>
          </p:cNvSpPr>
          <p:nvPr>
            <p:ph type="sldNum" sz="quarter" idx="10"/>
          </p:nvPr>
        </p:nvSpPr>
        <p:spPr/>
        <p:txBody>
          <a:bodyPr/>
          <a:lstStyle/>
          <a:p>
            <a:fld id="{49107246-F035-4BAC-B648-F5AE5DE6C95E}" type="slidenum">
              <a:rPr lang="en-US" smtClean="0"/>
              <a:t>24</a:t>
            </a:fld>
            <a:endParaRPr lang="en-US"/>
          </a:p>
        </p:txBody>
      </p:sp>
    </p:spTree>
    <p:extLst>
      <p:ext uri="{BB962C8B-B14F-4D97-AF65-F5344CB8AC3E}">
        <p14:creationId xmlns:p14="http://schemas.microsoft.com/office/powerpoint/2010/main" val="3463421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Self</a:t>
            </a:r>
            <a:r>
              <a:rPr lang="en-US" baseline="0" dirty="0" smtClean="0"/>
              <a:t> explanation.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Play the TESLA Video</a:t>
            </a:r>
            <a:endParaRPr lang="en-US" dirty="0" smtClean="0"/>
          </a:p>
        </p:txBody>
      </p:sp>
      <p:sp>
        <p:nvSpPr>
          <p:cNvPr id="4" name="Slide Number Placeholder 3"/>
          <p:cNvSpPr>
            <a:spLocks noGrp="1"/>
          </p:cNvSpPr>
          <p:nvPr>
            <p:ph type="sldNum" sz="quarter" idx="10"/>
          </p:nvPr>
        </p:nvSpPr>
        <p:spPr/>
        <p:txBody>
          <a:bodyPr/>
          <a:lstStyle/>
          <a:p>
            <a:fld id="{49107246-F035-4BAC-B648-F5AE5DE6C95E}" type="slidenum">
              <a:rPr lang="en-US" smtClean="0"/>
              <a:t>25</a:t>
            </a:fld>
            <a:endParaRPr lang="en-US"/>
          </a:p>
        </p:txBody>
      </p:sp>
    </p:spTree>
    <p:extLst>
      <p:ext uri="{BB962C8B-B14F-4D97-AF65-F5344CB8AC3E}">
        <p14:creationId xmlns:p14="http://schemas.microsoft.com/office/powerpoint/2010/main" val="2967330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Make</a:t>
            </a:r>
            <a:r>
              <a:rPr lang="en-US" sz="1200" kern="1200" baseline="0" dirty="0" smtClean="0">
                <a:solidFill>
                  <a:schemeClr val="tx1"/>
                </a:solidFill>
                <a:effectLst/>
                <a:latin typeface="+mn-lt"/>
                <a:ea typeface="+mn-ea"/>
                <a:cs typeface="+mn-cs"/>
              </a:rPr>
              <a:t> me a haircut appointment on Tuesday morning anytime between 10 to 12</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Play the Google Duplex Video</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9107246-F035-4BAC-B648-F5AE5DE6C95E}" type="slidenum">
              <a:rPr lang="en-US" smtClean="0"/>
              <a:t>26</a:t>
            </a:fld>
            <a:endParaRPr lang="en-US"/>
          </a:p>
        </p:txBody>
      </p:sp>
    </p:spTree>
    <p:extLst>
      <p:ext uri="{BB962C8B-B14F-4D97-AF65-F5344CB8AC3E}">
        <p14:creationId xmlns:p14="http://schemas.microsoft.com/office/powerpoint/2010/main" val="2057533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Faster</a:t>
            </a:r>
            <a:r>
              <a:rPr lang="en-US" sz="1200" b="1" kern="1200" baseline="0" dirty="0" smtClean="0">
                <a:solidFill>
                  <a:schemeClr val="tx1"/>
                </a:solidFill>
                <a:effectLst/>
                <a:latin typeface="+mn-lt"/>
                <a:ea typeface="+mn-ea"/>
                <a:cs typeface="+mn-cs"/>
              </a:rPr>
              <a:t> Route Selection</a:t>
            </a:r>
            <a:endParaRPr lang="en-US"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Google Maps-</a:t>
            </a:r>
            <a:r>
              <a:rPr lang="en-US" sz="1200" kern="1200" baseline="0" dirty="0" smtClean="0">
                <a:solidFill>
                  <a:schemeClr val="tx1"/>
                </a:solidFill>
                <a:effectLst/>
                <a:latin typeface="+mn-lt"/>
                <a:ea typeface="+mn-ea"/>
                <a:cs typeface="+mn-cs"/>
              </a:rPr>
              <a:t> The app which we use every time we go out.</a:t>
            </a:r>
          </a:p>
          <a:p>
            <a:r>
              <a:rPr lang="en-US" sz="1200" kern="1200" baseline="0" dirty="0" smtClean="0">
                <a:solidFill>
                  <a:schemeClr val="tx1"/>
                </a:solidFill>
                <a:effectLst/>
                <a:latin typeface="+mn-lt"/>
                <a:ea typeface="+mn-ea"/>
                <a:cs typeface="+mn-cs"/>
              </a:rPr>
              <a:t>Despite of the usual traffic, you are on the fastest route.</a:t>
            </a:r>
          </a:p>
          <a:p>
            <a:r>
              <a:rPr lang="en-US" sz="1200" kern="1200" baseline="0" dirty="0" smtClean="0">
                <a:solidFill>
                  <a:schemeClr val="tx1"/>
                </a:solidFill>
                <a:effectLst/>
                <a:latin typeface="+mn-lt"/>
                <a:ea typeface="+mn-ea"/>
                <a:cs typeface="+mn-cs"/>
              </a:rPr>
              <a:t>Everyone who is using the Google Maps is contributing in making the app more accurate</a:t>
            </a:r>
            <a:endParaRPr lang="en-US" dirty="0"/>
          </a:p>
        </p:txBody>
      </p:sp>
      <p:sp>
        <p:nvSpPr>
          <p:cNvPr id="4" name="Slide Number Placeholder 3"/>
          <p:cNvSpPr>
            <a:spLocks noGrp="1"/>
          </p:cNvSpPr>
          <p:nvPr>
            <p:ph type="sldNum" sz="quarter" idx="10"/>
          </p:nvPr>
        </p:nvSpPr>
        <p:spPr/>
        <p:txBody>
          <a:bodyPr/>
          <a:lstStyle/>
          <a:p>
            <a:fld id="{49107246-F035-4BAC-B648-F5AE5DE6C95E}" type="slidenum">
              <a:rPr lang="en-US" smtClean="0"/>
              <a:t>27</a:t>
            </a:fld>
            <a:endParaRPr lang="en-US"/>
          </a:p>
        </p:txBody>
      </p:sp>
    </p:spTree>
    <p:extLst>
      <p:ext uri="{BB962C8B-B14F-4D97-AF65-F5344CB8AC3E}">
        <p14:creationId xmlns:p14="http://schemas.microsoft.com/office/powerpoint/2010/main" val="4282431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How does Netflix generates a list</a:t>
            </a:r>
            <a:r>
              <a:rPr lang="en-US" sz="1200" kern="1200" baseline="0" dirty="0" smtClean="0">
                <a:solidFill>
                  <a:schemeClr val="tx1"/>
                </a:solidFill>
                <a:effectLst/>
                <a:latin typeface="+mn-lt"/>
                <a:ea typeface="+mn-ea"/>
                <a:cs typeface="+mn-cs"/>
              </a:rPr>
              <a:t> of movies similar to your interest?</a:t>
            </a:r>
          </a:p>
          <a:p>
            <a:r>
              <a:rPr lang="en-US" sz="1200" kern="1200" baseline="0" dirty="0" smtClean="0">
                <a:solidFill>
                  <a:schemeClr val="tx1"/>
                </a:solidFill>
                <a:effectLst/>
                <a:latin typeface="+mn-lt"/>
                <a:ea typeface="+mn-ea"/>
                <a:cs typeface="+mn-cs"/>
              </a:rPr>
              <a:t>75% of users selects movies based on Netflix’s Recommendation</a:t>
            </a:r>
          </a:p>
        </p:txBody>
      </p:sp>
      <p:sp>
        <p:nvSpPr>
          <p:cNvPr id="4" name="Slide Number Placeholder 3"/>
          <p:cNvSpPr>
            <a:spLocks noGrp="1"/>
          </p:cNvSpPr>
          <p:nvPr>
            <p:ph type="sldNum" sz="quarter" idx="10"/>
          </p:nvPr>
        </p:nvSpPr>
        <p:spPr/>
        <p:txBody>
          <a:bodyPr/>
          <a:lstStyle/>
          <a:p>
            <a:fld id="{49107246-F035-4BAC-B648-F5AE5DE6C95E}" type="slidenum">
              <a:rPr lang="en-US" smtClean="0"/>
              <a:t>28</a:t>
            </a:fld>
            <a:endParaRPr lang="en-US"/>
          </a:p>
        </p:txBody>
      </p:sp>
    </p:spTree>
    <p:extLst>
      <p:ext uri="{BB962C8B-B14F-4D97-AF65-F5344CB8AC3E}">
        <p14:creationId xmlns:p14="http://schemas.microsoft.com/office/powerpoint/2010/main" val="806022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Recommends</a:t>
            </a:r>
            <a:r>
              <a:rPr lang="en-US" sz="1200" kern="1200" baseline="0" dirty="0" smtClean="0">
                <a:solidFill>
                  <a:schemeClr val="tx1"/>
                </a:solidFill>
                <a:effectLst/>
                <a:latin typeface="+mn-lt"/>
                <a:ea typeface="+mn-ea"/>
                <a:cs typeface="+mn-cs"/>
              </a:rPr>
              <a:t> ads based on your search history</a:t>
            </a:r>
          </a:p>
          <a:p>
            <a:r>
              <a:rPr lang="en-US" sz="1200" kern="1200" baseline="0" dirty="0" smtClean="0">
                <a:solidFill>
                  <a:schemeClr val="tx1"/>
                </a:solidFill>
                <a:effectLst/>
                <a:latin typeface="+mn-lt"/>
                <a:ea typeface="+mn-ea"/>
                <a:cs typeface="+mn-cs"/>
              </a:rPr>
              <a:t>Machine learning is used in generating recommendation</a:t>
            </a:r>
          </a:p>
          <a:p>
            <a:r>
              <a:rPr lang="en-US" sz="1200" kern="1200" baseline="0" dirty="0" smtClean="0">
                <a:solidFill>
                  <a:schemeClr val="tx1"/>
                </a:solidFill>
                <a:effectLst/>
                <a:latin typeface="+mn-lt"/>
                <a:ea typeface="+mn-ea"/>
                <a:cs typeface="+mn-cs"/>
              </a:rPr>
              <a:t>35% of Amazon’s revenue is generated by its recommendation system</a:t>
            </a:r>
            <a:endParaRPr lang="en-US" dirty="0"/>
          </a:p>
        </p:txBody>
      </p:sp>
      <p:sp>
        <p:nvSpPr>
          <p:cNvPr id="4" name="Slide Number Placeholder 3"/>
          <p:cNvSpPr>
            <a:spLocks noGrp="1"/>
          </p:cNvSpPr>
          <p:nvPr>
            <p:ph type="sldNum" sz="quarter" idx="10"/>
          </p:nvPr>
        </p:nvSpPr>
        <p:spPr/>
        <p:txBody>
          <a:bodyPr/>
          <a:lstStyle/>
          <a:p>
            <a:fld id="{49107246-F035-4BAC-B648-F5AE5DE6C95E}" type="slidenum">
              <a:rPr lang="en-US" smtClean="0"/>
              <a:t>29</a:t>
            </a:fld>
            <a:endParaRPr lang="en-US"/>
          </a:p>
        </p:txBody>
      </p:sp>
    </p:spTree>
    <p:extLst>
      <p:ext uri="{BB962C8B-B14F-4D97-AF65-F5344CB8AC3E}">
        <p14:creationId xmlns:p14="http://schemas.microsoft.com/office/powerpoint/2010/main" val="3611001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Self</a:t>
            </a:r>
            <a:r>
              <a:rPr lang="en-US" baseline="0" dirty="0" smtClean="0"/>
              <a:t> explanation.</a:t>
            </a:r>
            <a:r>
              <a:rPr lang="en-US" dirty="0" smtClean="0"/>
              <a:t> </a:t>
            </a:r>
            <a:endParaRPr lang="en-US" dirty="0"/>
          </a:p>
        </p:txBody>
      </p:sp>
      <p:sp>
        <p:nvSpPr>
          <p:cNvPr id="4" name="Slide Number Placeholder 3"/>
          <p:cNvSpPr>
            <a:spLocks noGrp="1"/>
          </p:cNvSpPr>
          <p:nvPr>
            <p:ph type="sldNum" sz="quarter" idx="10"/>
          </p:nvPr>
        </p:nvSpPr>
        <p:spPr/>
        <p:txBody>
          <a:bodyPr/>
          <a:lstStyle/>
          <a:p>
            <a:fld id="{49107246-F035-4BAC-B648-F5AE5DE6C95E}" type="slidenum">
              <a:rPr lang="en-US" smtClean="0"/>
              <a:t>3</a:t>
            </a:fld>
            <a:endParaRPr lang="en-US"/>
          </a:p>
        </p:txBody>
      </p:sp>
    </p:spTree>
    <p:extLst>
      <p:ext uri="{BB962C8B-B14F-4D97-AF65-F5344CB8AC3E}">
        <p14:creationId xmlns:p14="http://schemas.microsoft.com/office/powerpoint/2010/main" val="1660388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Self-explanation.</a:t>
            </a:r>
          </a:p>
        </p:txBody>
      </p:sp>
      <p:sp>
        <p:nvSpPr>
          <p:cNvPr id="4" name="Slide Number Placeholder 3"/>
          <p:cNvSpPr>
            <a:spLocks noGrp="1"/>
          </p:cNvSpPr>
          <p:nvPr>
            <p:ph type="sldNum" sz="quarter" idx="10"/>
          </p:nvPr>
        </p:nvSpPr>
        <p:spPr/>
        <p:txBody>
          <a:bodyPr/>
          <a:lstStyle/>
          <a:p>
            <a:fld id="{49107246-F035-4BAC-B648-F5AE5DE6C95E}" type="slidenum">
              <a:rPr lang="en-US" smtClean="0"/>
              <a:t>30</a:t>
            </a:fld>
            <a:endParaRPr lang="en-US"/>
          </a:p>
        </p:txBody>
      </p:sp>
    </p:spTree>
    <p:extLst>
      <p:ext uri="{BB962C8B-B14F-4D97-AF65-F5344CB8AC3E}">
        <p14:creationId xmlns:p14="http://schemas.microsoft.com/office/powerpoint/2010/main" val="2021514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Self-explanation.</a:t>
            </a:r>
            <a:endParaRPr lang="en-US" dirty="0"/>
          </a:p>
        </p:txBody>
      </p:sp>
      <p:sp>
        <p:nvSpPr>
          <p:cNvPr id="4" name="Slide Number Placeholder 3"/>
          <p:cNvSpPr>
            <a:spLocks noGrp="1"/>
          </p:cNvSpPr>
          <p:nvPr>
            <p:ph type="sldNum" sz="quarter" idx="10"/>
          </p:nvPr>
        </p:nvSpPr>
        <p:spPr/>
        <p:txBody>
          <a:bodyPr/>
          <a:lstStyle/>
          <a:p>
            <a:fld id="{49107246-F035-4BAC-B648-F5AE5DE6C95E}" type="slidenum">
              <a:rPr lang="en-US" smtClean="0"/>
              <a:t>31</a:t>
            </a:fld>
            <a:endParaRPr lang="en-US"/>
          </a:p>
        </p:txBody>
      </p:sp>
    </p:spTree>
    <p:extLst>
      <p:ext uri="{BB962C8B-B14F-4D97-AF65-F5344CB8AC3E}">
        <p14:creationId xmlns:p14="http://schemas.microsoft.com/office/powerpoint/2010/main" val="208073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Self-explanation.</a:t>
            </a:r>
            <a:endParaRPr lang="en-US" dirty="0"/>
          </a:p>
        </p:txBody>
      </p:sp>
      <p:sp>
        <p:nvSpPr>
          <p:cNvPr id="4" name="Slide Number Placeholder 3"/>
          <p:cNvSpPr>
            <a:spLocks noGrp="1"/>
          </p:cNvSpPr>
          <p:nvPr>
            <p:ph type="sldNum" sz="quarter" idx="10"/>
          </p:nvPr>
        </p:nvSpPr>
        <p:spPr/>
        <p:txBody>
          <a:bodyPr/>
          <a:lstStyle/>
          <a:p>
            <a:fld id="{49107246-F035-4BAC-B648-F5AE5DE6C95E}" type="slidenum">
              <a:rPr lang="en-US" smtClean="0"/>
              <a:t>32</a:t>
            </a:fld>
            <a:endParaRPr lang="en-US"/>
          </a:p>
        </p:txBody>
      </p:sp>
    </p:spTree>
    <p:extLst>
      <p:ext uri="{BB962C8B-B14F-4D97-AF65-F5344CB8AC3E}">
        <p14:creationId xmlns:p14="http://schemas.microsoft.com/office/powerpoint/2010/main" val="3674006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Self-explanation.</a:t>
            </a:r>
            <a:endParaRPr lang="en-US" dirty="0"/>
          </a:p>
        </p:txBody>
      </p:sp>
      <p:sp>
        <p:nvSpPr>
          <p:cNvPr id="4" name="Slide Number Placeholder 3"/>
          <p:cNvSpPr>
            <a:spLocks noGrp="1"/>
          </p:cNvSpPr>
          <p:nvPr>
            <p:ph type="sldNum" sz="quarter" idx="10"/>
          </p:nvPr>
        </p:nvSpPr>
        <p:spPr/>
        <p:txBody>
          <a:bodyPr/>
          <a:lstStyle/>
          <a:p>
            <a:fld id="{49107246-F035-4BAC-B648-F5AE5DE6C95E}" type="slidenum">
              <a:rPr lang="en-US" smtClean="0"/>
              <a:t>33</a:t>
            </a:fld>
            <a:endParaRPr lang="en-US"/>
          </a:p>
        </p:txBody>
      </p:sp>
    </p:spTree>
    <p:extLst>
      <p:ext uri="{BB962C8B-B14F-4D97-AF65-F5344CB8AC3E}">
        <p14:creationId xmlns:p14="http://schemas.microsoft.com/office/powerpoint/2010/main" val="1290223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Examples of CRM with AI &amp; 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It’s no surprise that some of the biggest names in CRM Companies like: </a:t>
            </a:r>
            <a:r>
              <a:rPr lang="en-US" sz="1200" kern="1200" dirty="0" err="1" smtClean="0">
                <a:solidFill>
                  <a:schemeClr val="tx1"/>
                </a:solidFill>
                <a:effectLst/>
                <a:latin typeface="+mn-lt"/>
                <a:ea typeface="+mn-ea"/>
                <a:cs typeface="+mn-cs"/>
              </a:rPr>
              <a:t>Salesforce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SugarCRM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Zoho</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MicroSoft</a:t>
            </a:r>
            <a:r>
              <a:rPr lang="en-US" sz="1200" kern="1200" dirty="0" smtClean="0">
                <a:solidFill>
                  <a:schemeClr val="tx1"/>
                </a:solidFill>
                <a:effectLst/>
                <a:latin typeface="+mn-lt"/>
                <a:ea typeface="+mn-ea"/>
                <a:cs typeface="+mn-cs"/>
              </a:rPr>
              <a:t> have all integrated some form of AI into their platforms over the last few years.</a:t>
            </a:r>
          </a:p>
          <a:p>
            <a:r>
              <a:rPr lang="en-US" sz="1200" kern="1200" dirty="0" smtClean="0">
                <a:solidFill>
                  <a:schemeClr val="tx1"/>
                </a:solidFill>
                <a:effectLst/>
                <a:latin typeface="+mn-lt"/>
                <a:ea typeface="+mn-ea"/>
                <a:cs typeface="+mn-cs"/>
              </a:rPr>
              <a:t>Play the </a:t>
            </a:r>
            <a:r>
              <a:rPr lang="en-US" sz="1200" kern="1200" dirty="0" err="1" smtClean="0">
                <a:solidFill>
                  <a:schemeClr val="tx1"/>
                </a:solidFill>
                <a:effectLst/>
                <a:latin typeface="+mn-lt"/>
                <a:ea typeface="+mn-ea"/>
                <a:cs typeface="+mn-cs"/>
              </a:rPr>
              <a:t>Salesforce</a:t>
            </a:r>
            <a:r>
              <a:rPr lang="en-US" sz="1200" kern="1200" dirty="0" smtClean="0">
                <a:solidFill>
                  <a:schemeClr val="tx1"/>
                </a:solidFill>
                <a:effectLst/>
                <a:latin typeface="+mn-lt"/>
                <a:ea typeface="+mn-ea"/>
                <a:cs typeface="+mn-cs"/>
              </a:rPr>
              <a:t> video</a:t>
            </a:r>
          </a:p>
          <a:p>
            <a:r>
              <a:rPr lang="en-US" sz="1200" b="1" kern="1200" dirty="0" err="1" smtClean="0">
                <a:solidFill>
                  <a:schemeClr val="tx1"/>
                </a:solidFill>
                <a:effectLst/>
                <a:latin typeface="+mn-lt"/>
                <a:ea typeface="+mn-ea"/>
                <a:cs typeface="+mn-cs"/>
              </a:rPr>
              <a:t>Salesforce</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Salesforce’s</a:t>
            </a:r>
            <a:r>
              <a:rPr lang="en-US" sz="1200" kern="1200" dirty="0" smtClean="0">
                <a:solidFill>
                  <a:schemeClr val="tx1"/>
                </a:solidFill>
                <a:effectLst/>
                <a:latin typeface="+mn-lt"/>
                <a:ea typeface="+mn-ea"/>
                <a:cs typeface="+mn-cs"/>
              </a:rPr>
              <a:t> AI tool is called </a:t>
            </a:r>
            <a:r>
              <a:rPr lang="en-US" sz="1200" u="none" strike="noStrike" kern="1200" dirty="0" smtClean="0">
                <a:solidFill>
                  <a:schemeClr val="tx1"/>
                </a:solidFill>
                <a:effectLst/>
                <a:latin typeface="+mn-lt"/>
                <a:ea typeface="+mn-ea"/>
                <a:cs typeface="+mn-cs"/>
                <a:hlinkClick r:id="rId3"/>
              </a:rPr>
              <a:t>Einstein</a:t>
            </a:r>
            <a:r>
              <a:rPr lang="en-US" sz="1200" kern="1200" dirty="0" smtClean="0">
                <a:solidFill>
                  <a:schemeClr val="tx1"/>
                </a:solidFill>
                <a:effectLst/>
                <a:latin typeface="+mn-lt"/>
                <a:ea typeface="+mn-ea"/>
                <a:cs typeface="+mn-cs"/>
              </a:rPr>
              <a:t>. Billed as a tool that “… is a layer of artificial intelligence that delivers predictions and recommendations based on your unique business processes and customer data.”</a:t>
            </a:r>
          </a:p>
          <a:p>
            <a:r>
              <a:rPr lang="en-US" sz="1200" kern="1200" dirty="0" smtClean="0">
                <a:solidFill>
                  <a:schemeClr val="tx1"/>
                </a:solidFill>
                <a:effectLst/>
                <a:latin typeface="+mn-lt"/>
                <a:ea typeface="+mn-ea"/>
                <a:cs typeface="+mn-cs"/>
              </a:rPr>
              <a:t>Einstein can be integrated into every facet of the </a:t>
            </a:r>
            <a:r>
              <a:rPr lang="en-US" sz="1200" kern="1200" dirty="0" err="1" smtClean="0">
                <a:solidFill>
                  <a:schemeClr val="tx1"/>
                </a:solidFill>
                <a:effectLst/>
                <a:latin typeface="+mn-lt"/>
                <a:ea typeface="+mn-ea"/>
                <a:cs typeface="+mn-cs"/>
              </a:rPr>
              <a:t>Salesforce</a:t>
            </a:r>
            <a:r>
              <a:rPr lang="en-US" sz="1200" kern="1200" dirty="0" smtClean="0">
                <a:solidFill>
                  <a:schemeClr val="tx1"/>
                </a:solidFill>
                <a:effectLst/>
                <a:latin typeface="+mn-lt"/>
                <a:ea typeface="+mn-ea"/>
                <a:cs typeface="+mn-cs"/>
              </a:rPr>
              <a:t> CRM platform. It will cost businesses an additional $50 per user, per month.</a:t>
            </a:r>
          </a:p>
          <a:p>
            <a:r>
              <a:rPr lang="en-US" sz="1200" kern="1200" dirty="0" smtClean="0">
                <a:solidFill>
                  <a:schemeClr val="tx1"/>
                </a:solidFill>
                <a:effectLst/>
                <a:latin typeface="+mn-lt"/>
                <a:ea typeface="+mn-ea"/>
                <a:cs typeface="+mn-cs"/>
              </a:rPr>
              <a:t>Play the </a:t>
            </a:r>
            <a:r>
              <a:rPr lang="en-US" sz="1200" kern="1200" dirty="0" err="1" smtClean="0">
                <a:solidFill>
                  <a:schemeClr val="tx1"/>
                </a:solidFill>
                <a:effectLst/>
                <a:latin typeface="+mn-lt"/>
                <a:ea typeface="+mn-ea"/>
                <a:cs typeface="+mn-cs"/>
              </a:rPr>
              <a:t>SugarCRM</a:t>
            </a:r>
            <a:r>
              <a:rPr lang="en-US" sz="1200" kern="1200" dirty="0" smtClean="0">
                <a:solidFill>
                  <a:schemeClr val="tx1"/>
                </a:solidFill>
                <a:effectLst/>
                <a:latin typeface="+mn-lt"/>
                <a:ea typeface="+mn-ea"/>
                <a:cs typeface="+mn-cs"/>
              </a:rPr>
              <a:t> video</a:t>
            </a:r>
          </a:p>
          <a:p>
            <a:r>
              <a:rPr lang="en-US" sz="1200" b="1" kern="1200" dirty="0" err="1" smtClean="0">
                <a:solidFill>
                  <a:schemeClr val="tx1"/>
                </a:solidFill>
                <a:effectLst/>
                <a:latin typeface="+mn-lt"/>
                <a:ea typeface="+mn-ea"/>
                <a:cs typeface="+mn-cs"/>
              </a:rPr>
              <a:t>SugarCRM</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SugarCRM</a:t>
            </a:r>
            <a:r>
              <a:rPr lang="en-US" sz="1200" kern="1200" dirty="0" smtClean="0">
                <a:solidFill>
                  <a:schemeClr val="tx1"/>
                </a:solidFill>
                <a:effectLst/>
                <a:latin typeface="+mn-lt"/>
                <a:ea typeface="+mn-ea"/>
                <a:cs typeface="+mn-cs"/>
              </a:rPr>
              <a:t> has recently launched an AI product called Hint. Their pitch is that with just a name and email address, “Hint automatically searches, tunes, and inputs helpful personal and corporate profile details about your prospect. Results appear in seconds.”</a:t>
            </a:r>
          </a:p>
          <a:p>
            <a:r>
              <a:rPr lang="en-US" sz="1200" kern="1200" dirty="0" smtClean="0">
                <a:solidFill>
                  <a:schemeClr val="tx1"/>
                </a:solidFill>
                <a:effectLst/>
                <a:latin typeface="+mn-lt"/>
                <a:ea typeface="+mn-ea"/>
                <a:cs typeface="+mn-cs"/>
              </a:rPr>
              <a:t>Enabling Hint will cost </a:t>
            </a:r>
            <a:r>
              <a:rPr lang="en-US" sz="1200" kern="1200" dirty="0" err="1" smtClean="0">
                <a:solidFill>
                  <a:schemeClr val="tx1"/>
                </a:solidFill>
                <a:effectLst/>
                <a:latin typeface="+mn-lt"/>
                <a:ea typeface="+mn-ea"/>
                <a:cs typeface="+mn-cs"/>
              </a:rPr>
              <a:t>SugarCRM</a:t>
            </a:r>
            <a:r>
              <a:rPr lang="en-US" sz="1200" kern="1200" dirty="0" smtClean="0">
                <a:solidFill>
                  <a:schemeClr val="tx1"/>
                </a:solidFill>
                <a:effectLst/>
                <a:latin typeface="+mn-lt"/>
                <a:ea typeface="+mn-ea"/>
                <a:cs typeface="+mn-cs"/>
              </a:rPr>
              <a:t> users an additional $15 per user, per month.</a:t>
            </a:r>
          </a:p>
          <a:p>
            <a:r>
              <a:rPr lang="en-US" sz="1200" kern="1200" dirty="0" smtClean="0">
                <a:solidFill>
                  <a:schemeClr val="tx1"/>
                </a:solidFill>
                <a:effectLst/>
                <a:latin typeface="+mn-lt"/>
                <a:ea typeface="+mn-ea"/>
                <a:cs typeface="+mn-cs"/>
              </a:rPr>
              <a:t>Play the ZIA video</a:t>
            </a:r>
          </a:p>
          <a:p>
            <a:r>
              <a:rPr lang="en-US" sz="1200" b="1" kern="1200" dirty="0" err="1" smtClean="0">
                <a:solidFill>
                  <a:schemeClr val="tx1"/>
                </a:solidFill>
                <a:effectLst/>
                <a:latin typeface="+mn-lt"/>
                <a:ea typeface="+mn-ea"/>
                <a:cs typeface="+mn-cs"/>
              </a:rPr>
              <a:t>Zoho</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Zoho</a:t>
            </a:r>
            <a:r>
              <a:rPr lang="en-US" sz="1200" kern="1200" dirty="0" smtClean="0">
                <a:solidFill>
                  <a:schemeClr val="tx1"/>
                </a:solidFill>
                <a:effectLst/>
                <a:latin typeface="+mn-lt"/>
                <a:ea typeface="+mn-ea"/>
                <a:cs typeface="+mn-cs"/>
              </a:rPr>
              <a:t> offers a “conversational AI assistant” called </a:t>
            </a:r>
            <a:r>
              <a:rPr lang="en-US" sz="1200" u="none" strike="noStrike" kern="1200" dirty="0" smtClean="0">
                <a:solidFill>
                  <a:schemeClr val="tx1"/>
                </a:solidFill>
                <a:effectLst/>
                <a:latin typeface="+mn-lt"/>
                <a:ea typeface="+mn-ea"/>
                <a:cs typeface="+mn-cs"/>
                <a:hlinkClick r:id="rId4"/>
              </a:rPr>
              <a:t>Zia</a:t>
            </a:r>
            <a:r>
              <a:rPr lang="en-US" sz="1200" kern="1200" dirty="0" smtClean="0">
                <a:solidFill>
                  <a:schemeClr val="tx1"/>
                </a:solidFill>
                <a:effectLst/>
                <a:latin typeface="+mn-lt"/>
                <a:ea typeface="+mn-ea"/>
                <a:cs typeface="+mn-cs"/>
              </a:rPr>
              <a:t>. Similar to the voice assistants built into most smartphones, but focused on CRM, “Zia is here to assist with everything from simple data to complex analytics. Talking to Zia is as simple as chatting with her from the bottom of your desktop screen, or calling her from your mobile app.”</a:t>
            </a:r>
          </a:p>
          <a:p>
            <a:r>
              <a:rPr lang="en-US" sz="1200" kern="1200" dirty="0" smtClean="0">
                <a:solidFill>
                  <a:schemeClr val="tx1"/>
                </a:solidFill>
                <a:effectLst/>
                <a:latin typeface="+mn-lt"/>
                <a:ea typeface="+mn-ea"/>
                <a:cs typeface="+mn-cs"/>
              </a:rPr>
              <a:t>Zia Voice is only included in </a:t>
            </a:r>
            <a:r>
              <a:rPr lang="en-US" sz="1200" kern="1200" dirty="0" err="1" smtClean="0">
                <a:solidFill>
                  <a:schemeClr val="tx1"/>
                </a:solidFill>
                <a:effectLst/>
                <a:latin typeface="+mn-lt"/>
                <a:ea typeface="+mn-ea"/>
                <a:cs typeface="+mn-cs"/>
              </a:rPr>
              <a:t>Zoho</a:t>
            </a:r>
            <a:r>
              <a:rPr lang="en-US" sz="1200" kern="1200" dirty="0" smtClean="0">
                <a:solidFill>
                  <a:schemeClr val="tx1"/>
                </a:solidFill>
                <a:effectLst/>
                <a:latin typeface="+mn-lt"/>
                <a:ea typeface="+mn-ea"/>
                <a:cs typeface="+mn-cs"/>
              </a:rPr>
              <a:t> CRM plans at the two highest tiers, which start at $35 per user, per month.</a:t>
            </a:r>
          </a:p>
          <a:p>
            <a:r>
              <a:rPr lang="en-US" sz="1200" kern="1200" dirty="0" smtClean="0">
                <a:solidFill>
                  <a:schemeClr val="tx1"/>
                </a:solidFill>
                <a:effectLst/>
                <a:latin typeface="+mn-lt"/>
                <a:ea typeface="+mn-ea"/>
                <a:cs typeface="+mn-cs"/>
              </a:rPr>
              <a:t>Play the layout video</a:t>
            </a:r>
          </a:p>
          <a:p>
            <a:r>
              <a:rPr lang="en-US" sz="1200" b="1" kern="1200" dirty="0" smtClean="0">
                <a:solidFill>
                  <a:schemeClr val="tx1"/>
                </a:solidFill>
                <a:effectLst/>
                <a:latin typeface="+mn-lt"/>
                <a:ea typeface="+mn-ea"/>
                <a:cs typeface="+mn-cs"/>
              </a:rPr>
              <a:t>Microsoft:</a:t>
            </a:r>
            <a:r>
              <a:rPr lang="en-US" sz="1200" kern="1200" dirty="0" smtClean="0">
                <a:solidFill>
                  <a:schemeClr val="tx1"/>
                </a:solidFill>
                <a:effectLst/>
                <a:latin typeface="+mn-lt"/>
                <a:ea typeface="+mn-ea"/>
                <a:cs typeface="+mn-cs"/>
              </a:rPr>
              <a:t> No sooner did we publish this post than </a:t>
            </a:r>
            <a:r>
              <a:rPr lang="en-US" sz="1200" u="none" strike="noStrike" kern="1200" dirty="0" smtClean="0">
                <a:solidFill>
                  <a:schemeClr val="tx1"/>
                </a:solidFill>
                <a:effectLst/>
                <a:latin typeface="+mn-lt"/>
                <a:ea typeface="+mn-ea"/>
                <a:cs typeface="+mn-cs"/>
                <a:hlinkClick r:id="rId5"/>
              </a:rPr>
              <a:t>Microsoft </a:t>
            </a:r>
            <a:r>
              <a:rPr lang="en-US" sz="1200" u="none" strike="noStrike" kern="1200" dirty="0" err="1" smtClean="0">
                <a:solidFill>
                  <a:schemeClr val="tx1"/>
                </a:solidFill>
                <a:effectLst/>
                <a:latin typeface="+mn-lt"/>
                <a:ea typeface="+mn-ea"/>
                <a:cs typeface="+mn-cs"/>
                <a:hlinkClick r:id="rId5"/>
              </a:rPr>
              <a:t>announced</a:t>
            </a:r>
            <a:r>
              <a:rPr lang="en-US" sz="1200" kern="1200" dirty="0" err="1" smtClean="0">
                <a:solidFill>
                  <a:schemeClr val="tx1"/>
                </a:solidFill>
                <a:effectLst/>
                <a:latin typeface="+mn-lt"/>
                <a:ea typeface="+mn-ea"/>
                <a:cs typeface="+mn-cs"/>
              </a:rPr>
              <a:t>new</a:t>
            </a:r>
            <a:r>
              <a:rPr lang="en-US" sz="1200" kern="1200" dirty="0" smtClean="0">
                <a:solidFill>
                  <a:schemeClr val="tx1"/>
                </a:solidFill>
                <a:effectLst/>
                <a:latin typeface="+mn-lt"/>
                <a:ea typeface="+mn-ea"/>
                <a:cs typeface="+mn-cs"/>
              </a:rPr>
              <a:t> AI and mixed reality business applications for Microsoft Dynamics.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9107246-F035-4BAC-B648-F5AE5DE6C95E}" type="slidenum">
              <a:rPr lang="en-US" smtClean="0"/>
              <a:t>34</a:t>
            </a:fld>
            <a:endParaRPr lang="en-US"/>
          </a:p>
        </p:txBody>
      </p:sp>
    </p:spTree>
    <p:extLst>
      <p:ext uri="{BB962C8B-B14F-4D97-AF65-F5344CB8AC3E}">
        <p14:creationId xmlns:p14="http://schemas.microsoft.com/office/powerpoint/2010/main" val="10664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Self-explanation.</a:t>
            </a:r>
            <a:endParaRPr lang="en-US" dirty="0"/>
          </a:p>
        </p:txBody>
      </p:sp>
      <p:sp>
        <p:nvSpPr>
          <p:cNvPr id="4" name="Slide Number Placeholder 3"/>
          <p:cNvSpPr>
            <a:spLocks noGrp="1"/>
          </p:cNvSpPr>
          <p:nvPr>
            <p:ph type="sldNum" sz="quarter" idx="10"/>
          </p:nvPr>
        </p:nvSpPr>
        <p:spPr/>
        <p:txBody>
          <a:bodyPr/>
          <a:lstStyle/>
          <a:p>
            <a:fld id="{49107246-F035-4BAC-B648-F5AE5DE6C95E}" type="slidenum">
              <a:rPr lang="en-US" smtClean="0"/>
              <a:t>35</a:t>
            </a:fld>
            <a:endParaRPr lang="en-US"/>
          </a:p>
        </p:txBody>
      </p:sp>
    </p:spTree>
    <p:extLst>
      <p:ext uri="{BB962C8B-B14F-4D97-AF65-F5344CB8AC3E}">
        <p14:creationId xmlns:p14="http://schemas.microsoft.com/office/powerpoint/2010/main" val="38584315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smtClean="0">
                <a:solidFill>
                  <a:schemeClr val="tx1"/>
                </a:solidFill>
                <a:effectLst/>
                <a:latin typeface="+mn-lt"/>
                <a:ea typeface="+mn-ea"/>
                <a:cs typeface="+mn-cs"/>
              </a:rPr>
              <a:t>TensorFlow</a:t>
            </a:r>
            <a:r>
              <a:rPr lang="en-US" sz="1200" b="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 open source machine learning framework for everyone.</a:t>
            </a:r>
          </a:p>
          <a:p>
            <a:r>
              <a:rPr lang="en-US" sz="1200" kern="1200" dirty="0" smtClean="0">
                <a:solidFill>
                  <a:schemeClr val="tx1"/>
                </a:solidFill>
                <a:effectLst/>
                <a:latin typeface="+mn-lt"/>
                <a:ea typeface="+mn-ea"/>
                <a:cs typeface="+mn-cs"/>
              </a:rPr>
              <a:t>since </a:t>
            </a:r>
            <a:r>
              <a:rPr lang="en-US" sz="1200" kern="1200" dirty="0" err="1" smtClean="0">
                <a:solidFill>
                  <a:schemeClr val="tx1"/>
                </a:solidFill>
                <a:effectLst/>
                <a:latin typeface="+mn-lt"/>
                <a:ea typeface="+mn-ea"/>
                <a:cs typeface="+mn-cs"/>
              </a:rPr>
              <a:t>TensorFlow</a:t>
            </a:r>
            <a:r>
              <a:rPr lang="en-US" sz="1200" kern="1200" dirty="0" smtClean="0">
                <a:solidFill>
                  <a:schemeClr val="tx1"/>
                </a:solidFill>
                <a:effectLst/>
                <a:latin typeface="+mn-lt"/>
                <a:ea typeface="+mn-ea"/>
                <a:cs typeface="+mn-cs"/>
              </a:rPr>
              <a:t> is open source there are a lot additional language choices communities support being added all the time </a:t>
            </a:r>
          </a:p>
          <a:p>
            <a:r>
              <a:rPr lang="en-US" sz="1200" kern="1200" dirty="0" err="1" smtClean="0">
                <a:solidFill>
                  <a:schemeClr val="tx1"/>
                </a:solidFill>
                <a:effectLst/>
                <a:latin typeface="+mn-lt"/>
                <a:ea typeface="+mn-ea"/>
                <a:cs typeface="+mn-cs"/>
              </a:rPr>
              <a:t>TensorFlow</a:t>
            </a:r>
            <a:r>
              <a:rPr lang="en-US" sz="1200" kern="1200" dirty="0" smtClean="0">
                <a:solidFill>
                  <a:schemeClr val="tx1"/>
                </a:solidFill>
                <a:effectLst/>
                <a:latin typeface="+mn-lt"/>
                <a:ea typeface="+mn-ea"/>
                <a:cs typeface="+mn-cs"/>
              </a:rPr>
              <a:t> since it's release (First released Nov 2015)</a:t>
            </a:r>
          </a:p>
          <a:p>
            <a:r>
              <a:rPr lang="en-US" sz="1200" kern="1200" dirty="0" smtClean="0">
                <a:solidFill>
                  <a:schemeClr val="tx1"/>
                </a:solidFill>
                <a:effectLst/>
                <a:latin typeface="+mn-lt"/>
                <a:ea typeface="+mn-ea"/>
                <a:cs typeface="+mn-cs"/>
              </a:rPr>
              <a:t>#1 repository in "machine learning" category on </a:t>
            </a:r>
            <a:r>
              <a:rPr lang="en-US" sz="1200" kern="1200" dirty="0" err="1" smtClean="0">
                <a:solidFill>
                  <a:schemeClr val="tx1"/>
                </a:solidFill>
                <a:effectLst/>
                <a:latin typeface="+mn-lt"/>
                <a:ea typeface="+mn-ea"/>
                <a:cs typeface="+mn-cs"/>
              </a:rPr>
              <a:t>GitHub</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Great for Deep Learning in particular</a:t>
            </a:r>
          </a:p>
          <a:p>
            <a:r>
              <a:rPr lang="en-US" sz="1200" kern="1200" dirty="0" smtClean="0">
                <a:solidFill>
                  <a:schemeClr val="tx1"/>
                </a:solidFill>
                <a:effectLst/>
                <a:latin typeface="+mn-lt"/>
                <a:ea typeface="+mn-ea"/>
                <a:cs typeface="+mn-cs"/>
              </a:rPr>
              <a:t>Standard software for general machine learning.</a:t>
            </a:r>
          </a:p>
          <a:p>
            <a:r>
              <a:rPr lang="en-US" sz="1200" kern="1200" dirty="0" smtClean="0">
                <a:solidFill>
                  <a:schemeClr val="tx1"/>
                </a:solidFill>
                <a:effectLst/>
                <a:latin typeface="+mn-lt"/>
                <a:ea typeface="+mn-ea"/>
                <a:cs typeface="+mn-cs"/>
              </a:rPr>
              <a:t>Concept heavy, but code light. many parameters, but good defaults. Only a few are important to adjust.</a:t>
            </a:r>
          </a:p>
          <a:p>
            <a:r>
              <a:rPr lang="en-US" sz="1200" kern="1200" dirty="0" err="1" smtClean="0">
                <a:solidFill>
                  <a:schemeClr val="tx1"/>
                </a:solidFill>
                <a:effectLst/>
                <a:latin typeface="+mn-lt"/>
                <a:ea typeface="+mn-ea"/>
                <a:cs typeface="+mn-cs"/>
              </a:rPr>
              <a:t>TensorFlow</a:t>
            </a:r>
            <a:r>
              <a:rPr lang="en-US" sz="1200" kern="1200" dirty="0" smtClean="0">
                <a:solidFill>
                  <a:schemeClr val="tx1"/>
                </a:solidFill>
                <a:effectLst/>
                <a:latin typeface="+mn-lt"/>
                <a:ea typeface="+mn-ea"/>
                <a:cs typeface="+mn-cs"/>
              </a:rPr>
              <a:t> is a fast, flexible, and scalable open-source machine learning library for research and production.</a:t>
            </a:r>
          </a:p>
          <a:p>
            <a:r>
              <a:rPr lang="en-US" sz="1200" b="1" kern="1200" dirty="0" err="1" smtClean="0">
                <a:solidFill>
                  <a:schemeClr val="tx1"/>
                </a:solidFill>
                <a:effectLst/>
                <a:latin typeface="+mn-lt"/>
                <a:ea typeface="+mn-ea"/>
                <a:cs typeface="+mn-cs"/>
              </a:rPr>
              <a:t>Keras</a:t>
            </a:r>
            <a:r>
              <a:rPr lang="en-US" sz="1200" b="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Keras</a:t>
            </a:r>
            <a:r>
              <a:rPr lang="en-US" sz="1200" kern="1200" dirty="0" smtClean="0">
                <a:solidFill>
                  <a:schemeClr val="tx1"/>
                </a:solidFill>
                <a:effectLst/>
                <a:latin typeface="+mn-lt"/>
                <a:ea typeface="+mn-ea"/>
                <a:cs typeface="+mn-cs"/>
              </a:rPr>
              <a:t> is a high-level neural networks API, written in Python and capable of running on top of </a:t>
            </a:r>
            <a:r>
              <a:rPr lang="en-US" sz="1200" u="sng" kern="1200" dirty="0" err="1" smtClean="0">
                <a:solidFill>
                  <a:schemeClr val="tx1"/>
                </a:solidFill>
                <a:effectLst/>
                <a:latin typeface="+mn-lt"/>
                <a:ea typeface="+mn-ea"/>
                <a:cs typeface="+mn-cs"/>
                <a:hlinkClick r:id="rId3"/>
              </a:rPr>
              <a:t>TensorFlow</a:t>
            </a:r>
            <a:endParaRPr lang="en-US" sz="1200" kern="1200" dirty="0" smtClean="0">
              <a:solidFill>
                <a:schemeClr val="tx1"/>
              </a:solidFill>
              <a:effectLst/>
              <a:latin typeface="+mn-lt"/>
              <a:ea typeface="+mn-ea"/>
              <a:cs typeface="+mn-cs"/>
            </a:endParaRPr>
          </a:p>
          <a:p>
            <a:r>
              <a:rPr lang="en-US" sz="1200" b="1" kern="1200" dirty="0" err="1" smtClean="0">
                <a:solidFill>
                  <a:schemeClr val="tx1"/>
                </a:solidFill>
                <a:effectLst/>
                <a:latin typeface="+mn-lt"/>
                <a:ea typeface="+mn-ea"/>
                <a:cs typeface="+mn-cs"/>
              </a:rPr>
              <a:t>Scikit</a:t>
            </a:r>
            <a:r>
              <a:rPr lang="en-US" sz="1200" b="1" kern="1200" dirty="0" smtClean="0">
                <a:solidFill>
                  <a:schemeClr val="tx1"/>
                </a:solidFill>
                <a:effectLst/>
                <a:latin typeface="+mn-lt"/>
                <a:ea typeface="+mn-ea"/>
                <a:cs typeface="+mn-cs"/>
              </a:rPr>
              <a:t>-learn:</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Scikit</a:t>
            </a:r>
            <a:r>
              <a:rPr lang="en-US" sz="1200" kern="1200" dirty="0" smtClean="0">
                <a:solidFill>
                  <a:schemeClr val="tx1"/>
                </a:solidFill>
                <a:effectLst/>
                <a:latin typeface="+mn-lt"/>
                <a:ea typeface="+mn-ea"/>
                <a:cs typeface="+mn-cs"/>
              </a:rPr>
              <a:t>-learn is a free software machine learning library for the Python programming language. It features various classification, regression and clustering algorithms including support vector machines, </a:t>
            </a:r>
            <a:r>
              <a:rPr lang="en-US" sz="1200" u="none" strike="noStrike" kern="1200" dirty="0" smtClean="0">
                <a:solidFill>
                  <a:schemeClr val="tx1"/>
                </a:solidFill>
                <a:effectLst/>
                <a:latin typeface="+mn-lt"/>
                <a:ea typeface="+mn-ea"/>
                <a:cs typeface="+mn-cs"/>
                <a:hlinkClick r:id="rId4" tooltip="Random forests"/>
              </a:rPr>
              <a:t>random forests</a:t>
            </a:r>
            <a:r>
              <a:rPr lang="en-US" sz="1200"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rId5" tooltip="Gradient boosting"/>
              </a:rPr>
              <a:t>gradient boosting</a:t>
            </a:r>
            <a:r>
              <a:rPr lang="en-US" sz="1200" kern="1200" dirty="0" smtClean="0">
                <a:solidFill>
                  <a:schemeClr val="tx1"/>
                </a:solidFill>
                <a:effectLst/>
                <a:latin typeface="+mn-lt"/>
                <a:ea typeface="+mn-ea"/>
                <a:cs typeface="+mn-cs"/>
              </a:rPr>
              <a:t> &amp; </a:t>
            </a:r>
            <a:r>
              <a:rPr lang="en-US" sz="1200" i="1" u="none" strike="noStrike" kern="1200" dirty="0" smtClean="0">
                <a:solidFill>
                  <a:schemeClr val="tx1"/>
                </a:solidFill>
                <a:effectLst/>
                <a:latin typeface="+mn-lt"/>
                <a:ea typeface="+mn-ea"/>
                <a:cs typeface="+mn-cs"/>
                <a:hlinkClick r:id="rId6" tooltip="K-means clustering"/>
              </a:rPr>
              <a:t>k</a:t>
            </a:r>
            <a:r>
              <a:rPr lang="en-US" sz="1200" u="none" strike="noStrike" kern="1200" dirty="0" smtClean="0">
                <a:solidFill>
                  <a:schemeClr val="tx1"/>
                </a:solidFill>
                <a:effectLst/>
                <a:latin typeface="+mn-lt"/>
                <a:ea typeface="+mn-ea"/>
                <a:cs typeface="+mn-cs"/>
                <a:hlinkClick r:id="rId6" tooltip="K-means clustering"/>
              </a:rPr>
              <a:t>-means</a:t>
            </a:r>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Python: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you are interested you can try out </a:t>
            </a:r>
            <a:r>
              <a:rPr lang="en-US" sz="1200" kern="1200" dirty="0" err="1" smtClean="0">
                <a:solidFill>
                  <a:schemeClr val="tx1"/>
                </a:solidFill>
                <a:effectLst/>
                <a:latin typeface="+mn-lt"/>
                <a:ea typeface="+mn-ea"/>
                <a:cs typeface="+mn-cs"/>
              </a:rPr>
              <a:t>TensorFlow</a:t>
            </a:r>
            <a:r>
              <a:rPr lang="en-US" sz="1200" kern="1200" dirty="0" smtClean="0">
                <a:solidFill>
                  <a:schemeClr val="tx1"/>
                </a:solidFill>
                <a:effectLst/>
                <a:latin typeface="+mn-lt"/>
                <a:ea typeface="+mn-ea"/>
                <a:cs typeface="+mn-cs"/>
              </a:rPr>
              <a:t> in probably everyone favorite language right now Python 3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9107246-F035-4BAC-B648-F5AE5DE6C95E}" type="slidenum">
              <a:rPr lang="en-US" smtClean="0"/>
              <a:t>36</a:t>
            </a:fld>
            <a:endParaRPr lang="en-US"/>
          </a:p>
        </p:txBody>
      </p:sp>
    </p:spTree>
    <p:extLst>
      <p:ext uri="{BB962C8B-B14F-4D97-AF65-F5344CB8AC3E}">
        <p14:creationId xmlns:p14="http://schemas.microsoft.com/office/powerpoint/2010/main" val="2503734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Self-explanation.</a:t>
            </a:r>
          </a:p>
        </p:txBody>
      </p:sp>
      <p:sp>
        <p:nvSpPr>
          <p:cNvPr id="4" name="Slide Number Placeholder 3"/>
          <p:cNvSpPr>
            <a:spLocks noGrp="1"/>
          </p:cNvSpPr>
          <p:nvPr>
            <p:ph type="sldNum" sz="quarter" idx="10"/>
          </p:nvPr>
        </p:nvSpPr>
        <p:spPr/>
        <p:txBody>
          <a:bodyPr/>
          <a:lstStyle/>
          <a:p>
            <a:fld id="{49107246-F035-4BAC-B648-F5AE5DE6C95E}" type="slidenum">
              <a:rPr lang="en-US" smtClean="0"/>
              <a:t>37</a:t>
            </a:fld>
            <a:endParaRPr lang="en-US"/>
          </a:p>
        </p:txBody>
      </p:sp>
    </p:spTree>
    <p:extLst>
      <p:ext uri="{BB962C8B-B14F-4D97-AF65-F5344CB8AC3E}">
        <p14:creationId xmlns:p14="http://schemas.microsoft.com/office/powerpoint/2010/main" val="3727480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IMAGENET</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Imagenet</a:t>
            </a:r>
            <a:r>
              <a:rPr lang="en-US" sz="1200" kern="1200" dirty="0" smtClean="0">
                <a:solidFill>
                  <a:schemeClr val="tx1"/>
                </a:solidFill>
                <a:effectLst/>
                <a:latin typeface="+mn-lt"/>
                <a:ea typeface="+mn-ea"/>
                <a:cs typeface="+mn-cs"/>
              </a:rPr>
              <a:t> is an open source image database.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Identify and label objects in images and video</a:t>
            </a:r>
          </a:p>
          <a:p>
            <a:r>
              <a:rPr lang="en-US" sz="1200" kern="1200" dirty="0" smtClean="0">
                <a:solidFill>
                  <a:schemeClr val="tx1"/>
                </a:solidFill>
                <a:effectLst/>
                <a:latin typeface="+mn-lt"/>
                <a:ea typeface="+mn-ea"/>
                <a:cs typeface="+mn-cs"/>
              </a:rPr>
              <a:t>since it's launch in 2009 having 15M images &amp; 22,000 categories.</a:t>
            </a:r>
          </a:p>
          <a:p>
            <a:r>
              <a:rPr lang="en-US" sz="1200" kern="1200" dirty="0" smtClean="0">
                <a:solidFill>
                  <a:schemeClr val="tx1"/>
                </a:solidFill>
                <a:effectLst/>
                <a:latin typeface="+mn-lt"/>
                <a:ea typeface="+mn-ea"/>
                <a:cs typeface="+mn-cs"/>
              </a:rPr>
              <a:t>they use crowd sourcing technology like Amazon Mechanical Turk platform</a:t>
            </a:r>
          </a:p>
          <a:p>
            <a:r>
              <a:rPr lang="en-US" sz="1200" kern="1200" dirty="0" smtClean="0">
                <a:solidFill>
                  <a:schemeClr val="tx1"/>
                </a:solidFill>
                <a:effectLst/>
                <a:latin typeface="+mn-lt"/>
                <a:ea typeface="+mn-ea"/>
                <a:cs typeface="+mn-cs"/>
              </a:rPr>
              <a:t>48,940 workers from 167 countries is around the world, </a:t>
            </a:r>
          </a:p>
          <a:p>
            <a:r>
              <a:rPr lang="en-US" sz="1200" kern="1200" dirty="0" smtClean="0">
                <a:solidFill>
                  <a:schemeClr val="tx1"/>
                </a:solidFill>
                <a:effectLst/>
                <a:latin typeface="+mn-lt"/>
                <a:ea typeface="+mn-ea"/>
                <a:cs typeface="+mn-cs"/>
              </a:rPr>
              <a:t>help them to clean sort &amp; label those images</a:t>
            </a:r>
          </a:p>
          <a:p>
            <a:r>
              <a:rPr lang="en-US" sz="1200" kern="1200" dirty="0" smtClean="0">
                <a:solidFill>
                  <a:schemeClr val="tx1"/>
                </a:solidFill>
                <a:effectLst/>
                <a:latin typeface="+mn-lt"/>
                <a:ea typeface="+mn-ea"/>
                <a:cs typeface="+mn-cs"/>
              </a:rPr>
              <a:t>which becomes rocket fuel for the ML engine.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as an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in the case of cats</a:t>
            </a:r>
          </a:p>
          <a:p>
            <a:r>
              <a:rPr lang="en-US" sz="1200" kern="1200" dirty="0" smtClean="0">
                <a:solidFill>
                  <a:schemeClr val="tx1"/>
                </a:solidFill>
                <a:effectLst/>
                <a:latin typeface="+mn-lt"/>
                <a:ea typeface="+mn-ea"/>
                <a:cs typeface="+mn-cs"/>
              </a:rPr>
              <a:t>they have more than 62,000 cats of all kinds of looks, poses and the across all species of domestic and wild cats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9107246-F035-4BAC-B648-F5AE5DE6C95E}" type="slidenum">
              <a:rPr lang="en-US" smtClean="0"/>
              <a:t>38</a:t>
            </a:fld>
            <a:endParaRPr lang="en-US"/>
          </a:p>
        </p:txBody>
      </p:sp>
    </p:spTree>
    <p:extLst>
      <p:ext uri="{BB962C8B-B14F-4D97-AF65-F5344CB8AC3E}">
        <p14:creationId xmlns:p14="http://schemas.microsoft.com/office/powerpoint/2010/main" val="919704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Self-explanation.</a:t>
            </a:r>
          </a:p>
        </p:txBody>
      </p:sp>
      <p:sp>
        <p:nvSpPr>
          <p:cNvPr id="4" name="Slide Number Placeholder 3"/>
          <p:cNvSpPr>
            <a:spLocks noGrp="1"/>
          </p:cNvSpPr>
          <p:nvPr>
            <p:ph type="sldNum" sz="quarter" idx="10"/>
          </p:nvPr>
        </p:nvSpPr>
        <p:spPr/>
        <p:txBody>
          <a:bodyPr/>
          <a:lstStyle/>
          <a:p>
            <a:fld id="{49107246-F035-4BAC-B648-F5AE5DE6C95E}" type="slidenum">
              <a:rPr lang="en-US" smtClean="0"/>
              <a:t>39</a:t>
            </a:fld>
            <a:endParaRPr lang="en-US"/>
          </a:p>
        </p:txBody>
      </p:sp>
    </p:spTree>
    <p:extLst>
      <p:ext uri="{BB962C8B-B14F-4D97-AF65-F5344CB8AC3E}">
        <p14:creationId xmlns:p14="http://schemas.microsoft.com/office/powerpoint/2010/main" val="2990169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Self</a:t>
            </a:r>
            <a:r>
              <a:rPr lang="en-US" baseline="0" dirty="0" smtClean="0"/>
              <a:t> explanation.</a:t>
            </a:r>
            <a:endParaRPr lang="en-US" dirty="0" smtClean="0"/>
          </a:p>
        </p:txBody>
      </p:sp>
      <p:sp>
        <p:nvSpPr>
          <p:cNvPr id="4" name="Slide Number Placeholder 3"/>
          <p:cNvSpPr>
            <a:spLocks noGrp="1"/>
          </p:cNvSpPr>
          <p:nvPr>
            <p:ph type="sldNum" sz="quarter" idx="10"/>
          </p:nvPr>
        </p:nvSpPr>
        <p:spPr/>
        <p:txBody>
          <a:bodyPr/>
          <a:lstStyle/>
          <a:p>
            <a:fld id="{49107246-F035-4BAC-B648-F5AE5DE6C95E}" type="slidenum">
              <a:rPr lang="en-US" smtClean="0"/>
              <a:t>4</a:t>
            </a:fld>
            <a:endParaRPr lang="en-US"/>
          </a:p>
        </p:txBody>
      </p:sp>
    </p:spTree>
    <p:extLst>
      <p:ext uri="{BB962C8B-B14F-4D97-AF65-F5344CB8AC3E}">
        <p14:creationId xmlns:p14="http://schemas.microsoft.com/office/powerpoint/2010/main" val="30595640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Self-explanation.</a:t>
            </a:r>
          </a:p>
        </p:txBody>
      </p:sp>
      <p:sp>
        <p:nvSpPr>
          <p:cNvPr id="4" name="Slide Number Placeholder 3"/>
          <p:cNvSpPr>
            <a:spLocks noGrp="1"/>
          </p:cNvSpPr>
          <p:nvPr>
            <p:ph type="sldNum" sz="quarter" idx="10"/>
          </p:nvPr>
        </p:nvSpPr>
        <p:spPr/>
        <p:txBody>
          <a:bodyPr/>
          <a:lstStyle/>
          <a:p>
            <a:fld id="{49107246-F035-4BAC-B648-F5AE5DE6C95E}" type="slidenum">
              <a:rPr lang="en-US" smtClean="0"/>
              <a:t>40</a:t>
            </a:fld>
            <a:endParaRPr lang="en-US"/>
          </a:p>
        </p:txBody>
      </p:sp>
    </p:spTree>
    <p:extLst>
      <p:ext uri="{BB962C8B-B14F-4D97-AF65-F5344CB8AC3E}">
        <p14:creationId xmlns:p14="http://schemas.microsoft.com/office/powerpoint/2010/main" val="3021692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Self-explanation.</a:t>
            </a:r>
          </a:p>
        </p:txBody>
      </p:sp>
      <p:sp>
        <p:nvSpPr>
          <p:cNvPr id="4" name="Slide Number Placeholder 3"/>
          <p:cNvSpPr>
            <a:spLocks noGrp="1"/>
          </p:cNvSpPr>
          <p:nvPr>
            <p:ph type="sldNum" sz="quarter" idx="10"/>
          </p:nvPr>
        </p:nvSpPr>
        <p:spPr/>
        <p:txBody>
          <a:bodyPr/>
          <a:lstStyle/>
          <a:p>
            <a:fld id="{49107246-F035-4BAC-B648-F5AE5DE6C95E}" type="slidenum">
              <a:rPr lang="en-US" smtClean="0"/>
              <a:t>41</a:t>
            </a:fld>
            <a:endParaRPr lang="en-US"/>
          </a:p>
        </p:txBody>
      </p:sp>
    </p:spTree>
    <p:extLst>
      <p:ext uri="{BB962C8B-B14F-4D97-AF65-F5344CB8AC3E}">
        <p14:creationId xmlns:p14="http://schemas.microsoft.com/office/powerpoint/2010/main" val="10906961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Self-explanation.</a:t>
            </a:r>
          </a:p>
        </p:txBody>
      </p:sp>
      <p:sp>
        <p:nvSpPr>
          <p:cNvPr id="4" name="Slide Number Placeholder 3"/>
          <p:cNvSpPr>
            <a:spLocks noGrp="1"/>
          </p:cNvSpPr>
          <p:nvPr>
            <p:ph type="sldNum" sz="quarter" idx="10"/>
          </p:nvPr>
        </p:nvSpPr>
        <p:spPr/>
        <p:txBody>
          <a:bodyPr/>
          <a:lstStyle/>
          <a:p>
            <a:fld id="{49107246-F035-4BAC-B648-F5AE5DE6C95E}" type="slidenum">
              <a:rPr lang="en-US" smtClean="0"/>
              <a:t>42</a:t>
            </a:fld>
            <a:endParaRPr lang="en-US"/>
          </a:p>
        </p:txBody>
      </p:sp>
    </p:spTree>
    <p:extLst>
      <p:ext uri="{BB962C8B-B14F-4D97-AF65-F5344CB8AC3E}">
        <p14:creationId xmlns:p14="http://schemas.microsoft.com/office/powerpoint/2010/main" val="8894288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Self-explanation.</a:t>
            </a:r>
          </a:p>
        </p:txBody>
      </p:sp>
      <p:sp>
        <p:nvSpPr>
          <p:cNvPr id="4" name="Slide Number Placeholder 3"/>
          <p:cNvSpPr>
            <a:spLocks noGrp="1"/>
          </p:cNvSpPr>
          <p:nvPr>
            <p:ph type="sldNum" sz="quarter" idx="10"/>
          </p:nvPr>
        </p:nvSpPr>
        <p:spPr/>
        <p:txBody>
          <a:bodyPr/>
          <a:lstStyle/>
          <a:p>
            <a:fld id="{49107246-F035-4BAC-B648-F5AE5DE6C95E}" type="slidenum">
              <a:rPr lang="en-US" smtClean="0"/>
              <a:t>43</a:t>
            </a:fld>
            <a:endParaRPr lang="en-US"/>
          </a:p>
        </p:txBody>
      </p:sp>
    </p:spTree>
    <p:extLst>
      <p:ext uri="{BB962C8B-B14F-4D97-AF65-F5344CB8AC3E}">
        <p14:creationId xmlns:p14="http://schemas.microsoft.com/office/powerpoint/2010/main" val="2417382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Self-explanation.</a:t>
            </a:r>
          </a:p>
        </p:txBody>
      </p:sp>
      <p:sp>
        <p:nvSpPr>
          <p:cNvPr id="4" name="Slide Number Placeholder 3"/>
          <p:cNvSpPr>
            <a:spLocks noGrp="1"/>
          </p:cNvSpPr>
          <p:nvPr>
            <p:ph type="sldNum" sz="quarter" idx="10"/>
          </p:nvPr>
        </p:nvSpPr>
        <p:spPr/>
        <p:txBody>
          <a:bodyPr/>
          <a:lstStyle/>
          <a:p>
            <a:fld id="{49107246-F035-4BAC-B648-F5AE5DE6C95E}" type="slidenum">
              <a:rPr lang="en-US" smtClean="0"/>
              <a:t>44</a:t>
            </a:fld>
            <a:endParaRPr lang="en-US"/>
          </a:p>
        </p:txBody>
      </p:sp>
    </p:spTree>
    <p:extLst>
      <p:ext uri="{BB962C8B-B14F-4D97-AF65-F5344CB8AC3E}">
        <p14:creationId xmlns:p14="http://schemas.microsoft.com/office/powerpoint/2010/main" val="2342449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Self-explanation.</a:t>
            </a:r>
          </a:p>
        </p:txBody>
      </p:sp>
      <p:sp>
        <p:nvSpPr>
          <p:cNvPr id="4" name="Slide Number Placeholder 3"/>
          <p:cNvSpPr>
            <a:spLocks noGrp="1"/>
          </p:cNvSpPr>
          <p:nvPr>
            <p:ph type="sldNum" sz="quarter" idx="10"/>
          </p:nvPr>
        </p:nvSpPr>
        <p:spPr/>
        <p:txBody>
          <a:bodyPr/>
          <a:lstStyle/>
          <a:p>
            <a:fld id="{49107246-F035-4BAC-B648-F5AE5DE6C95E}" type="slidenum">
              <a:rPr lang="en-US" smtClean="0"/>
              <a:t>45</a:t>
            </a:fld>
            <a:endParaRPr lang="en-US"/>
          </a:p>
        </p:txBody>
      </p:sp>
    </p:spTree>
    <p:extLst>
      <p:ext uri="{BB962C8B-B14F-4D97-AF65-F5344CB8AC3E}">
        <p14:creationId xmlns:p14="http://schemas.microsoft.com/office/powerpoint/2010/main" val="20990964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Self-explanation.</a:t>
            </a:r>
          </a:p>
        </p:txBody>
      </p:sp>
      <p:sp>
        <p:nvSpPr>
          <p:cNvPr id="4" name="Slide Number Placeholder 3"/>
          <p:cNvSpPr>
            <a:spLocks noGrp="1"/>
          </p:cNvSpPr>
          <p:nvPr>
            <p:ph type="sldNum" sz="quarter" idx="10"/>
          </p:nvPr>
        </p:nvSpPr>
        <p:spPr/>
        <p:txBody>
          <a:bodyPr/>
          <a:lstStyle/>
          <a:p>
            <a:fld id="{49107246-F035-4BAC-B648-F5AE5DE6C95E}" type="slidenum">
              <a:rPr lang="en-US" smtClean="0"/>
              <a:t>46</a:t>
            </a:fld>
            <a:endParaRPr lang="en-US"/>
          </a:p>
        </p:txBody>
      </p:sp>
    </p:spTree>
    <p:extLst>
      <p:ext uri="{BB962C8B-B14F-4D97-AF65-F5344CB8AC3E}">
        <p14:creationId xmlns:p14="http://schemas.microsoft.com/office/powerpoint/2010/main" val="17569796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Self-explanation.</a:t>
            </a:r>
          </a:p>
        </p:txBody>
      </p:sp>
      <p:sp>
        <p:nvSpPr>
          <p:cNvPr id="4" name="Slide Number Placeholder 3"/>
          <p:cNvSpPr>
            <a:spLocks noGrp="1"/>
          </p:cNvSpPr>
          <p:nvPr>
            <p:ph type="sldNum" sz="quarter" idx="10"/>
          </p:nvPr>
        </p:nvSpPr>
        <p:spPr/>
        <p:txBody>
          <a:bodyPr/>
          <a:lstStyle/>
          <a:p>
            <a:fld id="{49107246-F035-4BAC-B648-F5AE5DE6C95E}" type="slidenum">
              <a:rPr lang="en-US" smtClean="0"/>
              <a:t>47</a:t>
            </a:fld>
            <a:endParaRPr lang="en-US"/>
          </a:p>
        </p:txBody>
      </p:sp>
    </p:spTree>
    <p:extLst>
      <p:ext uri="{BB962C8B-B14F-4D97-AF65-F5344CB8AC3E}">
        <p14:creationId xmlns:p14="http://schemas.microsoft.com/office/powerpoint/2010/main" val="42055006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explanation.</a:t>
            </a:r>
            <a:endParaRPr lang="en-US" dirty="0"/>
          </a:p>
        </p:txBody>
      </p:sp>
      <p:sp>
        <p:nvSpPr>
          <p:cNvPr id="4" name="Slide Number Placeholder 3"/>
          <p:cNvSpPr>
            <a:spLocks noGrp="1"/>
          </p:cNvSpPr>
          <p:nvPr>
            <p:ph type="sldNum" sz="quarter" idx="10"/>
          </p:nvPr>
        </p:nvSpPr>
        <p:spPr/>
        <p:txBody>
          <a:bodyPr/>
          <a:lstStyle/>
          <a:p>
            <a:fld id="{49107246-F035-4BAC-B648-F5AE5DE6C95E}" type="slidenum">
              <a:rPr lang="en-US" smtClean="0"/>
              <a:t>48</a:t>
            </a:fld>
            <a:endParaRPr lang="en-US"/>
          </a:p>
        </p:txBody>
      </p:sp>
    </p:spTree>
    <p:extLst>
      <p:ext uri="{BB962C8B-B14F-4D97-AF65-F5344CB8AC3E}">
        <p14:creationId xmlns:p14="http://schemas.microsoft.com/office/powerpoint/2010/main" val="6753604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 explanation.</a:t>
            </a:r>
          </a:p>
        </p:txBody>
      </p:sp>
      <p:sp>
        <p:nvSpPr>
          <p:cNvPr id="4" name="Slide Number Placeholder 3"/>
          <p:cNvSpPr>
            <a:spLocks noGrp="1"/>
          </p:cNvSpPr>
          <p:nvPr>
            <p:ph type="sldNum" sz="quarter" idx="10"/>
          </p:nvPr>
        </p:nvSpPr>
        <p:spPr/>
        <p:txBody>
          <a:bodyPr/>
          <a:lstStyle/>
          <a:p>
            <a:fld id="{49107246-F035-4BAC-B648-F5AE5DE6C95E}" type="slidenum">
              <a:rPr lang="en-US" smtClean="0"/>
              <a:t>49</a:t>
            </a:fld>
            <a:endParaRPr lang="en-US"/>
          </a:p>
        </p:txBody>
      </p:sp>
    </p:spTree>
    <p:extLst>
      <p:ext uri="{BB962C8B-B14F-4D97-AF65-F5344CB8AC3E}">
        <p14:creationId xmlns:p14="http://schemas.microsoft.com/office/powerpoint/2010/main" val="3869722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Self</a:t>
            </a:r>
            <a:r>
              <a:rPr lang="en-US" baseline="0" dirty="0" smtClean="0"/>
              <a:t> explanation.</a:t>
            </a:r>
            <a:endParaRPr lang="en-US" dirty="0" smtClean="0"/>
          </a:p>
        </p:txBody>
      </p:sp>
      <p:sp>
        <p:nvSpPr>
          <p:cNvPr id="4" name="Slide Number Placeholder 3"/>
          <p:cNvSpPr>
            <a:spLocks noGrp="1"/>
          </p:cNvSpPr>
          <p:nvPr>
            <p:ph type="sldNum" sz="quarter" idx="10"/>
          </p:nvPr>
        </p:nvSpPr>
        <p:spPr/>
        <p:txBody>
          <a:bodyPr/>
          <a:lstStyle/>
          <a:p>
            <a:fld id="{49107246-F035-4BAC-B648-F5AE5DE6C95E}" type="slidenum">
              <a:rPr lang="en-US" smtClean="0"/>
              <a:t>5</a:t>
            </a:fld>
            <a:endParaRPr lang="en-US"/>
          </a:p>
        </p:txBody>
      </p:sp>
    </p:spTree>
    <p:extLst>
      <p:ext uri="{BB962C8B-B14F-4D97-AF65-F5344CB8AC3E}">
        <p14:creationId xmlns:p14="http://schemas.microsoft.com/office/powerpoint/2010/main" val="2545711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What is Machine Learning?</a:t>
            </a:r>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Well, Machine Learning is a concept which allows the machine to learn from examples and experience, and that too without being explicitly programmed. So instead of you writing the code, what you do is you feed data to the generic algorithm, and the algorithm/ machine builds the logic based on the given data.</a:t>
            </a:r>
          </a:p>
          <a:p>
            <a:pPr lvl="0"/>
            <a:r>
              <a:rPr lang="en-US" sz="1200" kern="1200" dirty="0" smtClean="0">
                <a:solidFill>
                  <a:schemeClr val="tx1"/>
                </a:solidFill>
                <a:effectLst/>
                <a:latin typeface="+mn-lt"/>
                <a:ea typeface="+mn-ea"/>
                <a:cs typeface="+mn-cs"/>
              </a:rPr>
              <a:t>Google says "Machine Learning is the future," and the future of Machine Learning is going to be very bright. As humans become more addicted to machines, we’re witnesses to a new revolution that’s taking over the world, and that is going to be the future of Machine Learning.</a:t>
            </a:r>
          </a:p>
          <a:p>
            <a:pPr lvl="0"/>
            <a:r>
              <a:rPr lang="en-US" sz="1200" kern="1200" dirty="0" smtClean="0">
                <a:solidFill>
                  <a:schemeClr val="tx1"/>
                </a:solidFill>
                <a:effectLst/>
                <a:latin typeface="+mn-lt"/>
                <a:ea typeface="+mn-ea"/>
                <a:cs typeface="+mn-cs"/>
              </a:rPr>
              <a:t>Here examples means data</a:t>
            </a:r>
          </a:p>
          <a:p>
            <a:pPr lvl="0"/>
            <a:r>
              <a:rPr lang="en-US" sz="1200" kern="1200" dirty="0" smtClean="0">
                <a:solidFill>
                  <a:schemeClr val="tx1"/>
                </a:solidFill>
                <a:effectLst/>
                <a:latin typeface="+mn-lt"/>
                <a:ea typeface="+mn-ea"/>
                <a:cs typeface="+mn-cs"/>
              </a:rPr>
              <a:t>Every day 2.5 </a:t>
            </a:r>
            <a:r>
              <a:rPr lang="en-US" sz="1200" kern="1200" dirty="0" err="1" smtClean="0">
                <a:solidFill>
                  <a:schemeClr val="tx1"/>
                </a:solidFill>
                <a:effectLst/>
                <a:latin typeface="+mn-lt"/>
                <a:ea typeface="+mn-ea"/>
                <a:cs typeface="+mn-cs"/>
              </a:rPr>
              <a:t>Exabytes</a:t>
            </a:r>
            <a:r>
              <a:rPr lang="en-US" sz="1200" kern="1200" dirty="0" smtClean="0">
                <a:solidFill>
                  <a:schemeClr val="tx1"/>
                </a:solidFill>
                <a:effectLst/>
                <a:latin typeface="+mn-lt"/>
                <a:ea typeface="+mn-ea"/>
                <a:cs typeface="+mn-cs"/>
              </a:rPr>
              <a:t> (or 250 </a:t>
            </a:r>
            <a:r>
              <a:rPr lang="en-US" sz="1200" kern="1200" dirty="0" err="1" smtClean="0">
                <a:solidFill>
                  <a:schemeClr val="tx1"/>
                </a:solidFill>
                <a:effectLst/>
                <a:latin typeface="+mn-lt"/>
                <a:ea typeface="+mn-ea"/>
                <a:cs typeface="+mn-cs"/>
              </a:rPr>
              <a:t>crores</a:t>
            </a:r>
            <a:r>
              <a:rPr lang="en-US" sz="1200" kern="1200" dirty="0" smtClean="0">
                <a:solidFill>
                  <a:schemeClr val="tx1"/>
                </a:solidFill>
                <a:effectLst/>
                <a:latin typeface="+mn-lt"/>
                <a:ea typeface="+mn-ea"/>
                <a:cs typeface="+mn-cs"/>
              </a:rPr>
              <a:t> gigabytes) , this boost the ml &amp; </a:t>
            </a:r>
            <a:r>
              <a:rPr lang="en-US" sz="1200" kern="1200" dirty="0" err="1" smtClean="0">
                <a:solidFill>
                  <a:schemeClr val="tx1"/>
                </a:solidFill>
                <a:effectLst/>
                <a:latin typeface="+mn-lt"/>
                <a:ea typeface="+mn-ea"/>
                <a:cs typeface="+mn-cs"/>
              </a:rPr>
              <a:t>ai</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9107246-F035-4BAC-B648-F5AE5DE6C95E}" type="slidenum">
              <a:rPr lang="en-US" smtClean="0"/>
              <a:t>6</a:t>
            </a:fld>
            <a:endParaRPr lang="en-US"/>
          </a:p>
        </p:txBody>
      </p:sp>
    </p:spTree>
    <p:extLst>
      <p:ext uri="{BB962C8B-B14F-4D97-AF65-F5344CB8AC3E}">
        <p14:creationId xmlns:p14="http://schemas.microsoft.com/office/powerpoint/2010/main" val="3538931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B0F0"/>
                </a:solidFill>
                <a:latin typeface="Arial Black"/>
              </a:rPr>
              <a:t>Features of Machine Learning</a:t>
            </a:r>
            <a:endParaRPr lang="en-US" dirty="0" smtClean="0"/>
          </a:p>
          <a:p>
            <a:pPr marL="228600" indent="-228600">
              <a:buAutoNum type="arabicPeriod"/>
            </a:pPr>
            <a:r>
              <a:rPr lang="en-US" dirty="0" smtClean="0"/>
              <a:t>It</a:t>
            </a:r>
            <a:r>
              <a:rPr lang="en-US" baseline="0" dirty="0" smtClean="0"/>
              <a:t> uses the data to detect patterns in a dataset and adjust program actions accordingly</a:t>
            </a:r>
          </a:p>
          <a:p>
            <a:pPr marL="228600" indent="-228600">
              <a:buAutoNum type="arabicPeriod"/>
            </a:pPr>
            <a:r>
              <a:rPr lang="en-US" baseline="0" dirty="0" smtClean="0"/>
              <a:t>It focuses on the development of computer programs that can teach themselves to grow and change when exposed to new data.</a:t>
            </a:r>
          </a:p>
          <a:p>
            <a:pPr marL="228600" indent="-228600">
              <a:buAutoNum type="arabicPeriod"/>
            </a:pPr>
            <a:r>
              <a:rPr lang="en-US" baseline="0" dirty="0" smtClean="0"/>
              <a:t>It enables computers to find hidden insights using iterative algorithms without being explicitly programmed</a:t>
            </a:r>
          </a:p>
          <a:p>
            <a:pPr marL="228600" indent="-228600">
              <a:buAutoNum type="arabicPeriod"/>
            </a:pPr>
            <a:r>
              <a:rPr lang="en-US" baseline="0" dirty="0" smtClean="0"/>
              <a:t>Machine learning is a method of data analysis that automates analytical model building</a:t>
            </a:r>
            <a:endParaRPr lang="en-US" dirty="0"/>
          </a:p>
        </p:txBody>
      </p:sp>
      <p:sp>
        <p:nvSpPr>
          <p:cNvPr id="4" name="Slide Number Placeholder 3"/>
          <p:cNvSpPr>
            <a:spLocks noGrp="1"/>
          </p:cNvSpPr>
          <p:nvPr>
            <p:ph type="sldNum" sz="quarter" idx="10"/>
          </p:nvPr>
        </p:nvSpPr>
        <p:spPr/>
        <p:txBody>
          <a:bodyPr/>
          <a:lstStyle/>
          <a:p>
            <a:fld id="{49107246-F035-4BAC-B648-F5AE5DE6C95E}" type="slidenum">
              <a:rPr lang="en-US" smtClean="0"/>
              <a:t>7</a:t>
            </a:fld>
            <a:endParaRPr lang="en-US"/>
          </a:p>
        </p:txBody>
      </p:sp>
    </p:spTree>
    <p:extLst>
      <p:ext uri="{BB962C8B-B14F-4D97-AF65-F5344CB8AC3E}">
        <p14:creationId xmlns:p14="http://schemas.microsoft.com/office/powerpoint/2010/main" val="2710123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B0F0"/>
                </a:solidFill>
                <a:latin typeface="Arial Black"/>
              </a:rPr>
              <a:t>Future of Machines</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today’s world, these machines or the robots have to be programmed before they start following your instructions. But what if the machine started learning on their own from their experience, work like us, feel like us, do things more accurately than us? These things sound fascinating, Right? Well, just remember this is just the beginning of the new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=&gt;A normal human brain capable to storage 2.5 petabytes (or a million gigabytes)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wherein the machine do not have any limitation on their memory</a:t>
            </a:r>
            <a:r>
              <a:rPr lang="en-US" sz="1200" kern="1200" baseline="0" dirty="0" smtClean="0">
                <a:solidFill>
                  <a:schemeClr val="tx1"/>
                </a:solidFill>
                <a:effectLst/>
                <a:latin typeface="+mn-lt"/>
                <a:ea typeface="+mn-ea"/>
                <a:cs typeface="+mn-cs"/>
              </a:rPr>
              <a:t> storage</a:t>
            </a:r>
            <a:r>
              <a:rPr lang="en-US" sz="120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49107246-F035-4BAC-B648-F5AE5DE6C95E}" type="slidenum">
              <a:rPr lang="en-US" smtClean="0"/>
              <a:t>8</a:t>
            </a:fld>
            <a:endParaRPr lang="en-US"/>
          </a:p>
        </p:txBody>
      </p:sp>
    </p:spTree>
    <p:extLst>
      <p:ext uri="{BB962C8B-B14F-4D97-AF65-F5344CB8AC3E}">
        <p14:creationId xmlns:p14="http://schemas.microsoft.com/office/powerpoint/2010/main" val="1393345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B0F0"/>
                </a:solidFill>
                <a:latin typeface="Arial Black"/>
              </a:rPr>
              <a:t>Biggest Confusion: AI </a:t>
            </a:r>
            <a:r>
              <a:rPr lang="en-US" sz="1200" b="1" dirty="0" err="1" smtClean="0">
                <a:solidFill>
                  <a:srgbClr val="00B0F0"/>
                </a:solidFill>
                <a:latin typeface="Arial Black"/>
              </a:rPr>
              <a:t>vs</a:t>
            </a:r>
            <a:r>
              <a:rPr lang="en-US" sz="1200" b="1" dirty="0" smtClean="0">
                <a:solidFill>
                  <a:srgbClr val="00B0F0"/>
                </a:solidFill>
                <a:latin typeface="Arial Black"/>
              </a:rPr>
              <a:t> ML </a:t>
            </a:r>
            <a:r>
              <a:rPr lang="en-US" sz="1200" b="1" dirty="0" err="1" smtClean="0">
                <a:solidFill>
                  <a:srgbClr val="00B0F0"/>
                </a:solidFill>
                <a:latin typeface="Arial Black"/>
              </a:rPr>
              <a:t>vs</a:t>
            </a:r>
            <a:r>
              <a:rPr lang="en-US" sz="1200" b="1" dirty="0" smtClean="0">
                <a:solidFill>
                  <a:srgbClr val="00B0F0"/>
                </a:solidFill>
                <a:latin typeface="Arial Black"/>
              </a:rPr>
              <a:t> DL</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AI: programs with the ability to learn new things and response like human.</a:t>
            </a:r>
          </a:p>
          <a:p>
            <a:pPr lvl="0"/>
            <a:r>
              <a:rPr lang="en-US" sz="1200" kern="1200" dirty="0" smtClean="0">
                <a:solidFill>
                  <a:schemeClr val="tx1"/>
                </a:solidFill>
                <a:effectLst/>
                <a:latin typeface="+mn-lt"/>
                <a:ea typeface="+mn-ea"/>
                <a:cs typeface="+mn-cs"/>
              </a:rPr>
              <a:t>ML: Algorithms with the ability to learn without being explicitly programmed</a:t>
            </a:r>
          </a:p>
          <a:p>
            <a:pPr lvl="0"/>
            <a:r>
              <a:rPr lang="en-US" sz="1200" kern="1200" dirty="0" smtClean="0">
                <a:solidFill>
                  <a:schemeClr val="tx1"/>
                </a:solidFill>
                <a:effectLst/>
                <a:latin typeface="+mn-lt"/>
                <a:ea typeface="+mn-ea"/>
                <a:cs typeface="+mn-cs"/>
              </a:rPr>
              <a:t>Deep Learning: Neural Network are inspire by the human brain. </a:t>
            </a:r>
          </a:p>
          <a:p>
            <a:r>
              <a:rPr lang="en-US" sz="1200" kern="1200" dirty="0" smtClean="0">
                <a:solidFill>
                  <a:schemeClr val="tx1"/>
                </a:solidFill>
                <a:effectLst/>
                <a:latin typeface="+mn-lt"/>
                <a:ea typeface="+mn-ea"/>
                <a:cs typeface="+mn-cs"/>
              </a:rPr>
              <a:t>neurons -&gt; a thing that holds a number specifically (o-1) </a:t>
            </a:r>
          </a:p>
          <a:p>
            <a:r>
              <a:rPr lang="en-US" sz="1200" kern="1200" dirty="0" smtClean="0">
                <a:solidFill>
                  <a:schemeClr val="tx1"/>
                </a:solidFill>
                <a:effectLst/>
                <a:latin typeface="+mn-lt"/>
                <a:ea typeface="+mn-ea"/>
                <a:cs typeface="+mn-cs"/>
              </a:rPr>
              <a:t>0 for black pixel and 1 for white pixel,</a:t>
            </a:r>
          </a:p>
          <a:p>
            <a:r>
              <a:rPr lang="en-US" sz="1200" kern="1200" dirty="0" smtClean="0">
                <a:solidFill>
                  <a:schemeClr val="tx1"/>
                </a:solidFill>
                <a:effectLst/>
                <a:latin typeface="+mn-lt"/>
                <a:ea typeface="+mn-ea"/>
                <a:cs typeface="+mn-cs"/>
              </a:rPr>
              <a:t>Number between the neurons called “Activation”</a:t>
            </a:r>
          </a:p>
          <a:p>
            <a:r>
              <a:rPr lang="en-US" sz="1200" kern="1200" dirty="0" smtClean="0">
                <a:solidFill>
                  <a:schemeClr val="tx1"/>
                </a:solidFill>
                <a:effectLst/>
                <a:latin typeface="+mn-lt"/>
                <a:ea typeface="+mn-ea"/>
                <a:cs typeface="+mn-cs"/>
              </a:rPr>
              <a:t>Play the neural_networks.mp4 video</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9107246-F035-4BAC-B648-F5AE5DE6C95E}" type="slidenum">
              <a:rPr lang="en-US" smtClean="0"/>
              <a:t>9</a:t>
            </a:fld>
            <a:endParaRPr lang="en-US"/>
          </a:p>
        </p:txBody>
      </p:sp>
    </p:spTree>
    <p:extLst>
      <p:ext uri="{BB962C8B-B14F-4D97-AF65-F5344CB8AC3E}">
        <p14:creationId xmlns:p14="http://schemas.microsoft.com/office/powerpoint/2010/main" val="1290512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86085B-32C2-46A3-A03A-0AC52E694B60}" type="datetimeFigureOut">
              <a:rPr lang="en-US" smtClean="0"/>
              <a:t>3/4/2019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E8F33-B6F7-4A3E-BB23-8623F3C9DBB5}" type="slidenum">
              <a:rPr lang="en-US" smtClean="0"/>
              <a:t>‹#›</a:t>
            </a:fld>
            <a:endParaRPr lang="en-US"/>
          </a:p>
        </p:txBody>
      </p:sp>
    </p:spTree>
    <p:extLst>
      <p:ext uri="{BB962C8B-B14F-4D97-AF65-F5344CB8AC3E}">
        <p14:creationId xmlns:p14="http://schemas.microsoft.com/office/powerpoint/2010/main" val="3609395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86085B-32C2-46A3-A03A-0AC52E694B60}" type="datetimeFigureOut">
              <a:rPr lang="en-US" smtClean="0"/>
              <a:t>3/4/2019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E8F33-B6F7-4A3E-BB23-8623F3C9DBB5}" type="slidenum">
              <a:rPr lang="en-US" smtClean="0"/>
              <a:t>‹#›</a:t>
            </a:fld>
            <a:endParaRPr lang="en-US"/>
          </a:p>
        </p:txBody>
      </p:sp>
    </p:spTree>
    <p:extLst>
      <p:ext uri="{BB962C8B-B14F-4D97-AF65-F5344CB8AC3E}">
        <p14:creationId xmlns:p14="http://schemas.microsoft.com/office/powerpoint/2010/main" val="1943627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86085B-32C2-46A3-A03A-0AC52E694B60}" type="datetimeFigureOut">
              <a:rPr lang="en-US" smtClean="0"/>
              <a:t>3/4/2019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E8F33-B6F7-4A3E-BB23-8623F3C9DBB5}" type="slidenum">
              <a:rPr lang="en-US" smtClean="0"/>
              <a:t>‹#›</a:t>
            </a:fld>
            <a:endParaRPr lang="en-US"/>
          </a:p>
        </p:txBody>
      </p:sp>
    </p:spTree>
    <p:extLst>
      <p:ext uri="{BB962C8B-B14F-4D97-AF65-F5344CB8AC3E}">
        <p14:creationId xmlns:p14="http://schemas.microsoft.com/office/powerpoint/2010/main" val="3167219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86085B-32C2-46A3-A03A-0AC52E694B60}" type="datetimeFigureOut">
              <a:rPr lang="en-US" smtClean="0"/>
              <a:t>3/4/2019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E8F33-B6F7-4A3E-BB23-8623F3C9DBB5}" type="slidenum">
              <a:rPr lang="en-US" smtClean="0"/>
              <a:t>‹#›</a:t>
            </a:fld>
            <a:endParaRPr lang="en-US"/>
          </a:p>
        </p:txBody>
      </p:sp>
    </p:spTree>
    <p:extLst>
      <p:ext uri="{BB962C8B-B14F-4D97-AF65-F5344CB8AC3E}">
        <p14:creationId xmlns:p14="http://schemas.microsoft.com/office/powerpoint/2010/main" val="423461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86085B-32C2-46A3-A03A-0AC52E694B60}" type="datetimeFigureOut">
              <a:rPr lang="en-US" smtClean="0"/>
              <a:t>3/4/2019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4E8F33-B6F7-4A3E-BB23-8623F3C9DBB5}" type="slidenum">
              <a:rPr lang="en-US" smtClean="0"/>
              <a:t>‹#›</a:t>
            </a:fld>
            <a:endParaRPr lang="en-US"/>
          </a:p>
        </p:txBody>
      </p:sp>
    </p:spTree>
    <p:extLst>
      <p:ext uri="{BB962C8B-B14F-4D97-AF65-F5344CB8AC3E}">
        <p14:creationId xmlns:p14="http://schemas.microsoft.com/office/powerpoint/2010/main" val="224780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786085B-32C2-46A3-A03A-0AC52E694B60}" type="datetimeFigureOut">
              <a:rPr lang="en-US" smtClean="0"/>
              <a:t>3/4/2019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4E8F33-B6F7-4A3E-BB23-8623F3C9DBB5}" type="slidenum">
              <a:rPr lang="en-US" smtClean="0"/>
              <a:t>‹#›</a:t>
            </a:fld>
            <a:endParaRPr lang="en-US"/>
          </a:p>
        </p:txBody>
      </p:sp>
    </p:spTree>
    <p:extLst>
      <p:ext uri="{BB962C8B-B14F-4D97-AF65-F5344CB8AC3E}">
        <p14:creationId xmlns:p14="http://schemas.microsoft.com/office/powerpoint/2010/main" val="799190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86085B-32C2-46A3-A03A-0AC52E694B60}" type="datetimeFigureOut">
              <a:rPr lang="en-US" smtClean="0"/>
              <a:t>3/4/2019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4E8F33-B6F7-4A3E-BB23-8623F3C9DBB5}" type="slidenum">
              <a:rPr lang="en-US" smtClean="0"/>
              <a:t>‹#›</a:t>
            </a:fld>
            <a:endParaRPr lang="en-US"/>
          </a:p>
        </p:txBody>
      </p:sp>
    </p:spTree>
    <p:extLst>
      <p:ext uri="{BB962C8B-B14F-4D97-AF65-F5344CB8AC3E}">
        <p14:creationId xmlns:p14="http://schemas.microsoft.com/office/powerpoint/2010/main" val="2162530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86085B-32C2-46A3-A03A-0AC52E694B60}" type="datetimeFigureOut">
              <a:rPr lang="en-US" smtClean="0"/>
              <a:t>3/4/2019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4E8F33-B6F7-4A3E-BB23-8623F3C9DBB5}" type="slidenum">
              <a:rPr lang="en-US" smtClean="0"/>
              <a:t>‹#›</a:t>
            </a:fld>
            <a:endParaRPr lang="en-US"/>
          </a:p>
        </p:txBody>
      </p:sp>
    </p:spTree>
    <p:extLst>
      <p:ext uri="{BB962C8B-B14F-4D97-AF65-F5344CB8AC3E}">
        <p14:creationId xmlns:p14="http://schemas.microsoft.com/office/powerpoint/2010/main" val="1408617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86085B-32C2-46A3-A03A-0AC52E694B60}" type="datetimeFigureOut">
              <a:rPr lang="en-US" smtClean="0"/>
              <a:t>3/4/2019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4E8F33-B6F7-4A3E-BB23-8623F3C9DBB5}" type="slidenum">
              <a:rPr lang="en-US" smtClean="0"/>
              <a:t>‹#›</a:t>
            </a:fld>
            <a:endParaRPr lang="en-US"/>
          </a:p>
        </p:txBody>
      </p:sp>
    </p:spTree>
    <p:extLst>
      <p:ext uri="{BB962C8B-B14F-4D97-AF65-F5344CB8AC3E}">
        <p14:creationId xmlns:p14="http://schemas.microsoft.com/office/powerpoint/2010/main" val="4004511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86085B-32C2-46A3-A03A-0AC52E694B60}" type="datetimeFigureOut">
              <a:rPr lang="en-US" smtClean="0"/>
              <a:t>3/4/2019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4E8F33-B6F7-4A3E-BB23-8623F3C9DBB5}" type="slidenum">
              <a:rPr lang="en-US" smtClean="0"/>
              <a:t>‹#›</a:t>
            </a:fld>
            <a:endParaRPr lang="en-US"/>
          </a:p>
        </p:txBody>
      </p:sp>
    </p:spTree>
    <p:extLst>
      <p:ext uri="{BB962C8B-B14F-4D97-AF65-F5344CB8AC3E}">
        <p14:creationId xmlns:p14="http://schemas.microsoft.com/office/powerpoint/2010/main" val="1179171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86085B-32C2-46A3-A03A-0AC52E694B60}" type="datetimeFigureOut">
              <a:rPr lang="en-US" smtClean="0"/>
              <a:t>3/4/2019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4E8F33-B6F7-4A3E-BB23-8623F3C9DBB5}" type="slidenum">
              <a:rPr lang="en-US" smtClean="0"/>
              <a:t>‹#›</a:t>
            </a:fld>
            <a:endParaRPr lang="en-US"/>
          </a:p>
        </p:txBody>
      </p:sp>
    </p:spTree>
    <p:extLst>
      <p:ext uri="{BB962C8B-B14F-4D97-AF65-F5344CB8AC3E}">
        <p14:creationId xmlns:p14="http://schemas.microsoft.com/office/powerpoint/2010/main" val="2394409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86085B-32C2-46A3-A03A-0AC52E694B60}" type="datetimeFigureOut">
              <a:rPr lang="en-US" smtClean="0"/>
              <a:t>3/4/2019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4E8F33-B6F7-4A3E-BB23-8623F3C9DBB5}" type="slidenum">
              <a:rPr lang="en-US" smtClean="0"/>
              <a:t>‹#›</a:t>
            </a:fld>
            <a:endParaRPr lang="en-US"/>
          </a:p>
        </p:txBody>
      </p:sp>
    </p:spTree>
    <p:extLst>
      <p:ext uri="{BB962C8B-B14F-4D97-AF65-F5344CB8AC3E}">
        <p14:creationId xmlns:p14="http://schemas.microsoft.com/office/powerpoint/2010/main" val="2708994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jp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cloud.google.com/vision/"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cloud.google.com/video-intelligence/"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43.xml.rels><?xml version="1.0" encoding="UTF-8" standalone="yes"?>
<Relationships xmlns="http://schemas.openxmlformats.org/package/2006/relationships"><Relationship Id="rId3" Type="http://schemas.openxmlformats.org/officeDocument/2006/relationships/hyperlink" Target="https://cloud.google.com/natural-language/"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skymind.ai/wiki/machine-learning-algorithms/" TargetMode="External"/><Relationship Id="rId13" Type="http://schemas.openxmlformats.org/officeDocument/2006/relationships/hyperlink" Target="https://environmentaljusticetv.wordpress.com/2014/12/02/bbc-news-stephen-hawking-warns-artificial-intelligence-could-end-mankind/" TargetMode="External"/><Relationship Id="rId3" Type="http://schemas.openxmlformats.org/officeDocument/2006/relationships/hyperlink" Target="https://cloud.google.com/products/ai/" TargetMode="External"/><Relationship Id="rId7" Type="http://schemas.openxmlformats.org/officeDocument/2006/relationships/hyperlink" Target="https://dzone.com/articles/future-of-machine-learning-why-learn-machine-learn" TargetMode="External"/><Relationship Id="rId12" Type="http://schemas.openxmlformats.org/officeDocument/2006/relationships/hyperlink" Target="https://www.theguardian.com/technology/2016/jun/12/nick-bostrom-artificial-intelligence-machine" TargetMode="External"/><Relationship Id="rId2" Type="http://schemas.openxmlformats.org/officeDocument/2006/relationships/notesSlide" Target="../notesSlides/notesSlide48.xml"/><Relationship Id="rId16" Type="http://schemas.openxmlformats.org/officeDocument/2006/relationships/hyperlink" Target="https://blogs.microsoft.com/blog/2018/09/18/announcing-new-ai-and-mixed-reality-business-applications-for-microsoft-dynamics/" TargetMode="External"/><Relationship Id="rId1" Type="http://schemas.openxmlformats.org/officeDocument/2006/relationships/slideLayout" Target="../slideLayouts/slideLayout2.xml"/><Relationship Id="rId6" Type="http://schemas.openxmlformats.org/officeDocument/2006/relationships/hyperlink" Target="https://www.edureka.co/blog/what-is-machine-learning/" TargetMode="External"/><Relationship Id="rId11" Type="http://schemas.openxmlformats.org/officeDocument/2006/relationships/hyperlink" Target="https://www.independent.co.uk/life-style/gadgets-and-tech/news/elon-musk-artificial-intelligence-openai-neuralink-ai-warning-a8074821.html" TargetMode="External"/><Relationship Id="rId5" Type="http://schemas.openxmlformats.org/officeDocument/2006/relationships/hyperlink" Target="https://keras.io/" TargetMode="External"/><Relationship Id="rId15" Type="http://schemas.openxmlformats.org/officeDocument/2006/relationships/hyperlink" Target="https://cloud.google.com/vision/" TargetMode="External"/><Relationship Id="rId10" Type="http://schemas.openxmlformats.org/officeDocument/2006/relationships/hyperlink" Target="https://demos.algorithmia.com/colorize-photos/" TargetMode="External"/><Relationship Id="rId4" Type="http://schemas.openxmlformats.org/officeDocument/2006/relationships/hyperlink" Target="https://trends.google.com/trends/" TargetMode="External"/><Relationship Id="rId9" Type="http://schemas.openxmlformats.org/officeDocument/2006/relationships/hyperlink" Target="https://www.crmswitch.com/crm-features/crm-artificial-intelligence/" TargetMode="External"/><Relationship Id="rId14" Type="http://schemas.openxmlformats.org/officeDocument/2006/relationships/hyperlink" Target="https://steemit.com/steemit/@davidyakobovitch/where-is-data-science-trending-in-2018"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jpg"/><Relationship Id="rId7"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eg"/><Relationship Id="rId9"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46535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USER\Desktop\attachments\Screenshot_2019-03-04-17-24-53-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76200"/>
            <a:ext cx="8910578"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214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149" y="838200"/>
            <a:ext cx="7425851" cy="6019800"/>
          </a:xfrm>
          <a:prstGeom prst="rect">
            <a:avLst/>
          </a:prstGeom>
        </p:spPr>
      </p:pic>
      <p:sp>
        <p:nvSpPr>
          <p:cNvPr id="6" name="TextShape 1"/>
          <p:cNvSpPr txBox="1"/>
          <p:nvPr/>
        </p:nvSpPr>
        <p:spPr>
          <a:xfrm>
            <a:off x="76200" y="167040"/>
            <a:ext cx="8915400" cy="671160"/>
          </a:xfrm>
          <a:prstGeom prst="rect">
            <a:avLst/>
          </a:prstGeom>
        </p:spPr>
        <p:txBody>
          <a:bodyPr/>
          <a:lstStyle/>
          <a:p>
            <a:pPr>
              <a:lnSpc>
                <a:spcPct val="100000"/>
              </a:lnSpc>
            </a:pPr>
            <a:r>
              <a:rPr lang="en-US" sz="2000" b="1" dirty="0" smtClean="0">
                <a:solidFill>
                  <a:srgbClr val="00B0F0"/>
                </a:solidFill>
                <a:latin typeface="Arial Black"/>
              </a:rPr>
              <a:t>How does Machine Learning Work?</a:t>
            </a:r>
            <a:endParaRPr sz="2000" dirty="0">
              <a:solidFill>
                <a:srgbClr val="00B0F0"/>
              </a:solidFill>
            </a:endParaRPr>
          </a:p>
        </p:txBody>
      </p:sp>
      <p:cxnSp>
        <p:nvCxnSpPr>
          <p:cNvPr id="4" name="Straight Arrow Connector 3"/>
          <p:cNvCxnSpPr/>
          <p:nvPr/>
        </p:nvCxnSpPr>
        <p:spPr>
          <a:xfrm>
            <a:off x="152400" y="609600"/>
            <a:ext cx="50292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458965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Shape 1"/>
          <p:cNvSpPr txBox="1"/>
          <p:nvPr/>
        </p:nvSpPr>
        <p:spPr>
          <a:xfrm>
            <a:off x="0" y="152400"/>
            <a:ext cx="4038600" cy="442560"/>
          </a:xfrm>
          <a:prstGeom prst="rect">
            <a:avLst/>
          </a:prstGeom>
        </p:spPr>
        <p:txBody>
          <a:bodyPr/>
          <a:lstStyle/>
          <a:p>
            <a:pPr algn="ctr">
              <a:lnSpc>
                <a:spcPct val="100000"/>
              </a:lnSpc>
            </a:pPr>
            <a:r>
              <a:rPr lang="en-US" sz="2000" b="1" dirty="0" smtClean="0">
                <a:solidFill>
                  <a:srgbClr val="00B0F0"/>
                </a:solidFill>
                <a:latin typeface="Arial Black"/>
              </a:rPr>
              <a:t>Types of Machine Learning</a:t>
            </a:r>
            <a:endParaRPr sz="2000" dirty="0">
              <a:solidFill>
                <a:srgbClr val="00B0F0"/>
              </a:solidFill>
            </a:endParaRPr>
          </a:p>
        </p:txBody>
      </p:sp>
      <p:cxnSp>
        <p:nvCxnSpPr>
          <p:cNvPr id="14" name="Straight Arrow Connector 13"/>
          <p:cNvCxnSpPr/>
          <p:nvPr/>
        </p:nvCxnSpPr>
        <p:spPr>
          <a:xfrm>
            <a:off x="152400" y="609600"/>
            <a:ext cx="40386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6146" name="Picture 2" descr="C:\Users\USER\Desktop\attachments\Screenshot_2019-03-03-21-24-23-8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648200"/>
            <a:ext cx="22860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USER\Desktop\attachments\Screenshot_2019-03-03-21-24-23-85 - Copy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742684"/>
            <a:ext cx="2438400" cy="255001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USER\Desktop\attachments\Screenshot_2019-03-03-21-24-23-85 - Cop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500" y="3048000"/>
            <a:ext cx="2171700" cy="2867025"/>
          </a:xfrm>
          <a:prstGeom prst="rect">
            <a:avLst/>
          </a:prstGeom>
          <a:noFill/>
          <a:extLst>
            <a:ext uri="{909E8E84-426E-40DD-AFC4-6F175D3DCCD1}">
              <a14:hiddenFill xmlns:a14="http://schemas.microsoft.com/office/drawing/2010/main">
                <a:solidFill>
                  <a:srgbClr val="FFFFFF"/>
                </a:solidFill>
              </a14:hiddenFill>
            </a:ext>
          </a:extLst>
        </p:spPr>
      </p:pic>
      <p:sp>
        <p:nvSpPr>
          <p:cNvPr id="16" name="Isosceles Triangle 15"/>
          <p:cNvSpPr/>
          <p:nvPr/>
        </p:nvSpPr>
        <p:spPr>
          <a:xfrm>
            <a:off x="1901246" y="3352800"/>
            <a:ext cx="2514600" cy="205740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17" name="TextBox 16"/>
          <p:cNvSpPr txBox="1"/>
          <p:nvPr/>
        </p:nvSpPr>
        <p:spPr>
          <a:xfrm>
            <a:off x="2129845" y="4343400"/>
            <a:ext cx="2061155" cy="830997"/>
          </a:xfrm>
          <a:prstGeom prst="rect">
            <a:avLst/>
          </a:prstGeom>
          <a:noFill/>
        </p:spPr>
        <p:txBody>
          <a:bodyPr wrap="square" rtlCol="0">
            <a:spAutoFit/>
          </a:bodyPr>
          <a:lstStyle/>
          <a:p>
            <a:pPr algn="ctr"/>
            <a:endParaRPr lang="en-US" sz="2400" b="1" dirty="0" smtClean="0">
              <a:solidFill>
                <a:schemeClr val="bg1"/>
              </a:solidFill>
            </a:endParaRPr>
          </a:p>
          <a:p>
            <a:pPr algn="ctr"/>
            <a:r>
              <a:rPr lang="en-US" sz="2400" b="1" dirty="0" smtClean="0">
                <a:solidFill>
                  <a:schemeClr val="bg1"/>
                </a:solidFill>
              </a:rPr>
              <a:t>Unsupervised</a:t>
            </a:r>
            <a:endParaRPr lang="en-US" sz="2400" b="1" dirty="0">
              <a:solidFill>
                <a:schemeClr val="bg1"/>
              </a:solidFill>
            </a:endParaRPr>
          </a:p>
        </p:txBody>
      </p:sp>
      <p:sp>
        <p:nvSpPr>
          <p:cNvPr id="18" name="Isosceles Triangle 17"/>
          <p:cNvSpPr/>
          <p:nvPr/>
        </p:nvSpPr>
        <p:spPr>
          <a:xfrm>
            <a:off x="4495800" y="3352800"/>
            <a:ext cx="2514600" cy="2057400"/>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19" name="TextBox 18"/>
          <p:cNvSpPr txBox="1"/>
          <p:nvPr/>
        </p:nvSpPr>
        <p:spPr>
          <a:xfrm>
            <a:off x="4648200" y="4426803"/>
            <a:ext cx="2202855" cy="830997"/>
          </a:xfrm>
          <a:prstGeom prst="rect">
            <a:avLst/>
          </a:prstGeom>
          <a:noFill/>
        </p:spPr>
        <p:txBody>
          <a:bodyPr wrap="square" rtlCol="0">
            <a:spAutoFit/>
          </a:bodyPr>
          <a:lstStyle/>
          <a:p>
            <a:pPr algn="ctr"/>
            <a:endParaRPr lang="en-US" sz="2400" b="1" dirty="0" smtClean="0">
              <a:solidFill>
                <a:schemeClr val="bg1"/>
              </a:solidFill>
            </a:endParaRPr>
          </a:p>
          <a:p>
            <a:pPr algn="ctr"/>
            <a:r>
              <a:rPr lang="en-US" sz="2400" b="1" dirty="0" smtClean="0">
                <a:solidFill>
                  <a:schemeClr val="bg1"/>
                </a:solidFill>
              </a:rPr>
              <a:t>Reinforcement</a:t>
            </a:r>
            <a:endParaRPr lang="en-US" sz="2400" b="1" dirty="0">
              <a:solidFill>
                <a:schemeClr val="bg1"/>
              </a:solidFill>
            </a:endParaRPr>
          </a:p>
        </p:txBody>
      </p:sp>
      <p:sp>
        <p:nvSpPr>
          <p:cNvPr id="20" name="Isosceles Triangle 19"/>
          <p:cNvSpPr/>
          <p:nvPr/>
        </p:nvSpPr>
        <p:spPr>
          <a:xfrm>
            <a:off x="3200400" y="1219200"/>
            <a:ext cx="2514600" cy="2057400"/>
          </a:xfrm>
          <a:prstGeom prst="triangl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21" name="TextBox 20"/>
          <p:cNvSpPr txBox="1"/>
          <p:nvPr/>
        </p:nvSpPr>
        <p:spPr>
          <a:xfrm>
            <a:off x="3542511" y="2017693"/>
            <a:ext cx="1943889" cy="954107"/>
          </a:xfrm>
          <a:prstGeom prst="rect">
            <a:avLst/>
          </a:prstGeom>
          <a:noFill/>
        </p:spPr>
        <p:txBody>
          <a:bodyPr wrap="square" rtlCol="0">
            <a:spAutoFit/>
          </a:bodyPr>
          <a:lstStyle/>
          <a:p>
            <a:pPr algn="ctr"/>
            <a:endParaRPr lang="en-US" sz="2800" b="1" dirty="0" smtClean="0">
              <a:solidFill>
                <a:schemeClr val="bg1"/>
              </a:solidFill>
            </a:endParaRPr>
          </a:p>
          <a:p>
            <a:r>
              <a:rPr lang="en-US" sz="2800" b="1" dirty="0" smtClean="0">
                <a:solidFill>
                  <a:schemeClr val="bg1"/>
                </a:solidFill>
              </a:rPr>
              <a:t>Supervised</a:t>
            </a:r>
            <a:endParaRPr lang="en-US" sz="2800" b="1" dirty="0">
              <a:solidFill>
                <a:schemeClr val="bg1"/>
              </a:solidFill>
            </a:endParaRPr>
          </a:p>
        </p:txBody>
      </p:sp>
    </p:spTree>
    <p:extLst>
      <p:ext uri="{BB962C8B-B14F-4D97-AF65-F5344CB8AC3E}">
        <p14:creationId xmlns:p14="http://schemas.microsoft.com/office/powerpoint/2010/main" val="22384342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Machine Learning\img\supervised_learn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5" y="1509713"/>
            <a:ext cx="8069263" cy="383857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152400" y="609600"/>
            <a:ext cx="30480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6" name="TextShape 1"/>
          <p:cNvSpPr txBox="1"/>
          <p:nvPr/>
        </p:nvSpPr>
        <p:spPr>
          <a:xfrm>
            <a:off x="0" y="152400"/>
            <a:ext cx="3200400" cy="457200"/>
          </a:xfrm>
          <a:prstGeom prst="rect">
            <a:avLst/>
          </a:prstGeom>
        </p:spPr>
        <p:txBody>
          <a:bodyPr/>
          <a:lstStyle/>
          <a:p>
            <a:pPr algn="ctr">
              <a:lnSpc>
                <a:spcPct val="100000"/>
              </a:lnSpc>
            </a:pPr>
            <a:r>
              <a:rPr lang="en-US" sz="2000" b="1" dirty="0" smtClean="0">
                <a:solidFill>
                  <a:srgbClr val="00B0F0"/>
                </a:solidFill>
                <a:latin typeface="Arial Black"/>
              </a:rPr>
              <a:t>Supervised Learning</a:t>
            </a:r>
            <a:endParaRPr sz="2000" dirty="0">
              <a:solidFill>
                <a:srgbClr val="00B0F0"/>
              </a:solidFill>
            </a:endParaRPr>
          </a:p>
        </p:txBody>
      </p:sp>
      <p:sp>
        <p:nvSpPr>
          <p:cNvPr id="8" name="TextBox 7"/>
          <p:cNvSpPr txBox="1"/>
          <p:nvPr/>
        </p:nvSpPr>
        <p:spPr>
          <a:xfrm>
            <a:off x="6372382" y="76200"/>
            <a:ext cx="2695418" cy="1200329"/>
          </a:xfrm>
          <a:prstGeom prst="rect">
            <a:avLst/>
          </a:prstGeom>
          <a:noFill/>
        </p:spPr>
        <p:txBody>
          <a:bodyPr wrap="none" rtlCol="0">
            <a:spAutoFit/>
          </a:bodyPr>
          <a:lstStyle/>
          <a:p>
            <a:pPr marL="285750" indent="-285750">
              <a:buFont typeface="Wingdings" pitchFamily="2" charset="2"/>
              <a:buChar char="q"/>
            </a:pPr>
            <a:r>
              <a:rPr lang="en-US" dirty="0"/>
              <a:t>Train Me! </a:t>
            </a:r>
            <a:endParaRPr lang="en-US" dirty="0" smtClean="0"/>
          </a:p>
          <a:p>
            <a:pPr marL="285750" indent="-285750">
              <a:buFont typeface="Wingdings" pitchFamily="2" charset="2"/>
              <a:buChar char="q"/>
            </a:pPr>
            <a:r>
              <a:rPr lang="en-US" dirty="0" smtClean="0"/>
              <a:t>Labeled data</a:t>
            </a:r>
          </a:p>
          <a:p>
            <a:pPr marL="285750" indent="-285750">
              <a:buFont typeface="Wingdings" pitchFamily="2" charset="2"/>
              <a:buChar char="q"/>
            </a:pPr>
            <a:r>
              <a:rPr lang="en-US" dirty="0" smtClean="0"/>
              <a:t>Direct feedback</a:t>
            </a:r>
          </a:p>
          <a:p>
            <a:pPr marL="285750" indent="-285750">
              <a:buFont typeface="Wingdings" pitchFamily="2" charset="2"/>
              <a:buChar char="q"/>
            </a:pPr>
            <a:r>
              <a:rPr lang="en-US" dirty="0" smtClean="0"/>
              <a:t>Predict outcome/future</a:t>
            </a:r>
          </a:p>
        </p:txBody>
      </p:sp>
    </p:spTree>
    <p:extLst>
      <p:ext uri="{BB962C8B-B14F-4D97-AF65-F5344CB8AC3E}">
        <p14:creationId xmlns:p14="http://schemas.microsoft.com/office/powerpoint/2010/main" val="438868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152400" y="609600"/>
            <a:ext cx="45720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3" name="TextShape 1"/>
          <p:cNvSpPr txBox="1"/>
          <p:nvPr/>
        </p:nvSpPr>
        <p:spPr>
          <a:xfrm>
            <a:off x="0" y="152400"/>
            <a:ext cx="4724400" cy="457200"/>
          </a:xfrm>
          <a:prstGeom prst="rect">
            <a:avLst/>
          </a:prstGeom>
        </p:spPr>
        <p:txBody>
          <a:bodyPr/>
          <a:lstStyle/>
          <a:p>
            <a:pPr algn="ctr">
              <a:lnSpc>
                <a:spcPct val="100000"/>
              </a:lnSpc>
            </a:pPr>
            <a:r>
              <a:rPr lang="en-US" sz="2000" b="1" dirty="0" smtClean="0">
                <a:solidFill>
                  <a:srgbClr val="00B0F0"/>
                </a:solidFill>
                <a:latin typeface="Arial Black"/>
              </a:rPr>
              <a:t>Example of Supervised Learning</a:t>
            </a:r>
            <a:endParaRPr sz="2000" dirty="0">
              <a:solidFill>
                <a:srgbClr val="00B0F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266751962"/>
              </p:ext>
            </p:extLst>
          </p:nvPr>
        </p:nvGraphicFramePr>
        <p:xfrm>
          <a:off x="152400" y="2413000"/>
          <a:ext cx="2743200" cy="3302000"/>
        </p:xfrm>
        <a:graphic>
          <a:graphicData uri="http://schemas.openxmlformats.org/drawingml/2006/table">
            <a:tbl>
              <a:tblPr firstRow="1" bandRow="1">
                <a:tableStyleId>{5A111915-BE36-4E01-A7E5-04B1672EAD32}</a:tableStyleId>
              </a:tblPr>
              <a:tblGrid>
                <a:gridCol w="1752600"/>
                <a:gridCol w="990600"/>
              </a:tblGrid>
              <a:tr h="370840">
                <a:tc>
                  <a:txBody>
                    <a:bodyPr/>
                    <a:lstStyle/>
                    <a:p>
                      <a:pPr algn="ctr"/>
                      <a:r>
                        <a:rPr lang="en-US" dirty="0" smtClean="0"/>
                        <a:t>Email</a:t>
                      </a:r>
                      <a:endParaRPr lang="en-US" dirty="0"/>
                    </a:p>
                  </a:txBody>
                  <a:tcPr>
                    <a:lnL w="9525" cap="flat" cmpd="sng" algn="ctr">
                      <a:noFill/>
                      <a:prstDash val="solid"/>
                    </a:lnL>
                    <a:lnR w="12700" cap="flat" cmpd="sng" algn="ctr">
                      <a:solidFill>
                        <a:srgbClr val="00B0F0"/>
                      </a:solidFill>
                      <a:prstDash val="solid"/>
                      <a:round/>
                      <a:headEnd type="none" w="med" len="med"/>
                      <a:tailEnd type="none" w="med" len="med"/>
                    </a:lnR>
                    <a:lnB w="12700" cap="flat" cmpd="sng" algn="ctr">
                      <a:solidFill>
                        <a:srgbClr val="00B0F0"/>
                      </a:solidFill>
                      <a:prstDash val="solid"/>
                      <a:round/>
                      <a:headEnd type="none" w="med" len="med"/>
                      <a:tailEnd type="none" w="med" len="med"/>
                    </a:lnB>
                  </a:tcPr>
                </a:tc>
                <a:tc>
                  <a:txBody>
                    <a:bodyPr/>
                    <a:lstStyle/>
                    <a:p>
                      <a:pPr algn="ctr"/>
                      <a:r>
                        <a:rPr lang="en-US" dirty="0" smtClean="0"/>
                        <a:t>Label</a:t>
                      </a:r>
                      <a:endParaRPr lang="en-US" dirty="0"/>
                    </a:p>
                  </a:txBody>
                  <a:tcPr>
                    <a:lnL w="12700" cap="flat" cmpd="sng" algn="ctr">
                      <a:solidFill>
                        <a:srgbClr val="00B0F0"/>
                      </a:solidFill>
                      <a:prstDash val="solid"/>
                      <a:round/>
                      <a:headEnd type="none" w="med" len="med"/>
                      <a:tailEnd type="none" w="med" len="med"/>
                    </a:lnL>
                  </a:tcPr>
                </a:tc>
              </a:tr>
              <a:tr h="370840">
                <a:tc>
                  <a:txBody>
                    <a:bodyPr/>
                    <a:lstStyle/>
                    <a:p>
                      <a:r>
                        <a:rPr lang="en-US" dirty="0" smtClean="0"/>
                        <a:t>Click</a:t>
                      </a:r>
                      <a:r>
                        <a:rPr lang="en-US" baseline="0" dirty="0" smtClean="0"/>
                        <a:t> here to claim your prize!</a:t>
                      </a:r>
                      <a:endParaRPr lang="en-US" dirty="0"/>
                    </a:p>
                  </a:txBody>
                  <a:tcPr>
                    <a:lnL w="9525" cap="flat" cmpd="sng" algn="ctr">
                      <a:noFill/>
                      <a:prstDash val="soli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tcPr>
                </a:tc>
                <a:tc>
                  <a:txBody>
                    <a:bodyPr/>
                    <a:lstStyle/>
                    <a:p>
                      <a:r>
                        <a:rPr lang="en-US" dirty="0" smtClean="0"/>
                        <a:t>Spam</a:t>
                      </a:r>
                      <a:endParaRPr lang="en-US" dirty="0"/>
                    </a:p>
                  </a:txBody>
                  <a:tcPr>
                    <a:lnL w="12700" cap="flat" cmpd="sng" algn="ctr">
                      <a:solidFill>
                        <a:srgbClr val="00B0F0"/>
                      </a:solidFill>
                      <a:prstDash val="solid"/>
                      <a:round/>
                      <a:headEnd type="none" w="med" len="med"/>
                      <a:tailEnd type="none" w="med" len="med"/>
                    </a:lnL>
                    <a:lnR w="9525" cap="flat" cmpd="sng" algn="ctr">
                      <a:noFill/>
                      <a:prstDash val="solid"/>
                    </a:lnR>
                  </a:tcPr>
                </a:tc>
              </a:tr>
              <a:tr h="370840">
                <a:tc>
                  <a:txBody>
                    <a:bodyPr/>
                    <a:lstStyle/>
                    <a:p>
                      <a:r>
                        <a:rPr lang="en-US" dirty="0" smtClean="0"/>
                        <a:t>What’s new?</a:t>
                      </a:r>
                      <a:endParaRPr lang="en-US" dirty="0"/>
                    </a:p>
                  </a:txBody>
                  <a:tcPr>
                    <a:lnL w="9525" cap="flat" cmpd="sng" algn="ctr">
                      <a:noFill/>
                      <a:prstDash val="solid"/>
                    </a:lnL>
                    <a:lnR w="12700" cap="flat" cmpd="sng" algn="ctr">
                      <a:solidFill>
                        <a:srgbClr val="00B0F0"/>
                      </a:solidFill>
                      <a:prstDash val="solid"/>
                      <a:round/>
                      <a:headEnd type="none" w="med" len="med"/>
                      <a:tailEnd type="none" w="med" len="med"/>
                    </a:lnR>
                  </a:tcPr>
                </a:tc>
                <a:tc>
                  <a:txBody>
                    <a:bodyPr/>
                    <a:lstStyle/>
                    <a:p>
                      <a:r>
                        <a:rPr lang="en-US" dirty="0" smtClean="0"/>
                        <a:t>Not spam</a:t>
                      </a:r>
                      <a:endParaRPr lang="en-US" dirty="0"/>
                    </a:p>
                  </a:txBody>
                  <a:tcPr>
                    <a:lnL w="12700" cap="flat" cmpd="sng" algn="ctr">
                      <a:solidFill>
                        <a:srgbClr val="00B0F0"/>
                      </a:solidFill>
                      <a:prstDash val="solid"/>
                      <a:round/>
                      <a:headEnd type="none" w="med" len="med"/>
                      <a:tailEnd type="none" w="med" len="med"/>
                    </a:lnL>
                    <a:lnR w="9525" cap="flat" cmpd="sng" algn="ctr">
                      <a:noFill/>
                      <a:prstDash val="solid"/>
                    </a:lnR>
                  </a:tcPr>
                </a:tc>
              </a:tr>
              <a:tr h="370840">
                <a:tc>
                  <a:txBody>
                    <a:bodyPr/>
                    <a:lstStyle/>
                    <a:p>
                      <a:r>
                        <a:rPr lang="en-US" dirty="0" smtClean="0"/>
                        <a:t>Hang out later?</a:t>
                      </a:r>
                      <a:endParaRPr lang="en-US" dirty="0"/>
                    </a:p>
                  </a:txBody>
                  <a:tcPr>
                    <a:lnL w="9525" cap="flat" cmpd="sng" algn="ctr">
                      <a:noFill/>
                      <a:prstDash val="solid"/>
                    </a:lnL>
                    <a:lnR w="12700" cap="flat" cmpd="sng" algn="ctr">
                      <a:solidFill>
                        <a:srgbClr val="00B0F0"/>
                      </a:solidFill>
                      <a:prstDash val="solid"/>
                      <a:round/>
                      <a:headEnd type="none" w="med" len="med"/>
                      <a:tailEnd type="none" w="med" len="med"/>
                    </a:lnR>
                  </a:tcPr>
                </a:tc>
                <a:tc>
                  <a:txBody>
                    <a:bodyPr/>
                    <a:lstStyle/>
                    <a:p>
                      <a:r>
                        <a:rPr lang="en-US" dirty="0" smtClean="0"/>
                        <a:t>Not spam</a:t>
                      </a:r>
                      <a:endParaRPr lang="en-US" dirty="0"/>
                    </a:p>
                  </a:txBody>
                  <a:tcPr>
                    <a:lnL w="12700" cap="flat" cmpd="sng" algn="ctr">
                      <a:solidFill>
                        <a:srgbClr val="00B0F0"/>
                      </a:solidFill>
                      <a:prstDash val="solid"/>
                      <a:round/>
                      <a:headEnd type="none" w="med" len="med"/>
                      <a:tailEnd type="none" w="med" len="med"/>
                    </a:lnL>
                    <a:lnR w="9525" cap="flat" cmpd="sng" algn="ctr">
                      <a:noFill/>
                      <a:prstDash val="solid"/>
                    </a:lnR>
                  </a:tcPr>
                </a:tc>
              </a:tr>
              <a:tr h="370840">
                <a:tc>
                  <a:txBody>
                    <a:bodyPr/>
                    <a:lstStyle/>
                    <a:p>
                      <a:r>
                        <a:rPr lang="en-US" dirty="0" smtClean="0"/>
                        <a:t>You</a:t>
                      </a:r>
                      <a:r>
                        <a:rPr lang="en-US" baseline="0" dirty="0" smtClean="0"/>
                        <a:t> have won $1000,000</a:t>
                      </a:r>
                      <a:endParaRPr lang="en-US" dirty="0"/>
                    </a:p>
                  </a:txBody>
                  <a:tcPr>
                    <a:lnL w="9525" cap="flat" cmpd="sng" algn="ctr">
                      <a:noFill/>
                      <a:prstDash val="solid"/>
                    </a:lnL>
                    <a:lnR w="12700" cap="flat" cmpd="sng" algn="ctr">
                      <a:solidFill>
                        <a:srgbClr val="00B0F0"/>
                      </a:solidFill>
                      <a:prstDash val="solid"/>
                      <a:round/>
                      <a:headEnd type="none" w="med" len="med"/>
                      <a:tailEnd type="none" w="med" len="med"/>
                    </a:lnR>
                  </a:tcPr>
                </a:tc>
                <a:tc>
                  <a:txBody>
                    <a:bodyPr/>
                    <a:lstStyle/>
                    <a:p>
                      <a:r>
                        <a:rPr lang="en-US" dirty="0" smtClean="0"/>
                        <a:t>Spam</a:t>
                      </a:r>
                      <a:endParaRPr lang="en-US" dirty="0"/>
                    </a:p>
                  </a:txBody>
                  <a:tcPr>
                    <a:lnL w="12700" cap="flat" cmpd="sng" algn="ctr">
                      <a:solidFill>
                        <a:srgbClr val="00B0F0"/>
                      </a:solidFill>
                      <a:prstDash val="solid"/>
                      <a:round/>
                      <a:headEnd type="none" w="med" len="med"/>
                      <a:tailEnd type="none" w="med" len="med"/>
                    </a:lnL>
                    <a:lnR w="9525" cap="flat" cmpd="sng" algn="ctr">
                      <a:noFill/>
                      <a:prstDash val="solid"/>
                    </a:lnR>
                  </a:tcPr>
                </a:tc>
              </a:tr>
              <a:tr h="370840">
                <a:tc>
                  <a:txBody>
                    <a:bodyPr/>
                    <a:lstStyle/>
                    <a:p>
                      <a:pPr algn="ctr"/>
                      <a:r>
                        <a:rPr lang="en-US" dirty="0" smtClean="0"/>
                        <a:t>…</a:t>
                      </a:r>
                      <a:endParaRPr lang="en-US" dirty="0"/>
                    </a:p>
                  </a:txBody>
                  <a:tcPr>
                    <a:lnL w="9525" cap="flat" cmpd="sng" algn="ctr">
                      <a:noFill/>
                      <a:prstDash val="solid"/>
                    </a:lnL>
                    <a:lnR w="12700" cap="flat" cmpd="sng" algn="ctr">
                      <a:solidFill>
                        <a:srgbClr val="00B0F0"/>
                      </a:solidFill>
                      <a:prstDash val="solid"/>
                      <a:round/>
                      <a:headEnd type="none" w="med" len="med"/>
                      <a:tailEnd type="none" w="med" len="med"/>
                    </a:lnR>
                    <a:lnB w="9525" cap="flat" cmpd="sng" algn="ctr">
                      <a:noFill/>
                      <a:prstDash val="solid"/>
                    </a:lnB>
                  </a:tcPr>
                </a:tc>
                <a:tc>
                  <a:txBody>
                    <a:bodyPr/>
                    <a:lstStyle/>
                    <a:p>
                      <a:pPr algn="ctr"/>
                      <a:r>
                        <a:rPr lang="en-US" dirty="0" smtClean="0"/>
                        <a:t>…</a:t>
                      </a:r>
                      <a:endParaRPr lang="en-US" dirty="0"/>
                    </a:p>
                  </a:txBody>
                  <a:tcPr>
                    <a:lnL w="12700" cap="flat" cmpd="sng" algn="ctr">
                      <a:solidFill>
                        <a:srgbClr val="00B0F0"/>
                      </a:solidFill>
                      <a:prstDash val="solid"/>
                      <a:round/>
                      <a:headEnd type="none" w="med" len="med"/>
                      <a:tailEnd type="none" w="med" len="med"/>
                    </a:lnL>
                    <a:lnR w="9525" cap="flat" cmpd="sng" algn="ctr">
                      <a:noFill/>
                      <a:prstDash val="solid"/>
                    </a:lnR>
                    <a:lnB w="9525" cap="flat" cmpd="sng" algn="ctr">
                      <a:noFill/>
                      <a:prstDash val="solid"/>
                    </a:lnB>
                  </a:tcPr>
                </a:tc>
              </a:tr>
            </a:tbl>
          </a:graphicData>
        </a:graphic>
      </p:graphicFrame>
      <p:sp>
        <p:nvSpPr>
          <p:cNvPr id="7" name="TextShape 1"/>
          <p:cNvSpPr txBox="1"/>
          <p:nvPr/>
        </p:nvSpPr>
        <p:spPr>
          <a:xfrm>
            <a:off x="76200" y="2011680"/>
            <a:ext cx="1524000" cy="366360"/>
          </a:xfrm>
          <a:prstGeom prst="rect">
            <a:avLst/>
          </a:prstGeom>
        </p:spPr>
        <p:txBody>
          <a:bodyPr/>
          <a:lstStyle/>
          <a:p>
            <a:pPr>
              <a:lnSpc>
                <a:spcPct val="100000"/>
              </a:lnSpc>
            </a:pPr>
            <a:r>
              <a:rPr lang="en-US" sz="2000" b="1" dirty="0" smtClean="0">
                <a:solidFill>
                  <a:schemeClr val="tx1">
                    <a:lumMod val="50000"/>
                    <a:lumOff val="50000"/>
                  </a:schemeClr>
                </a:solidFill>
                <a:latin typeface="Arial Black"/>
              </a:rPr>
              <a:t>Dataset</a:t>
            </a:r>
            <a:endParaRPr sz="2000" dirty="0">
              <a:solidFill>
                <a:schemeClr val="tx1">
                  <a:lumMod val="50000"/>
                  <a:lumOff val="50000"/>
                </a:schemeClr>
              </a:solidFill>
            </a:endParaRPr>
          </a:p>
        </p:txBody>
      </p:sp>
      <p:pic>
        <p:nvPicPr>
          <p:cNvPr id="1029" name="Picture 5" descr="C:\Users\USER\Desktop\Machine Learning\ML algorithm and there uses\mail spam\main-qimg-d10f7d5a310b8fa54425b219c225b7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378040"/>
            <a:ext cx="6032500" cy="301815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52400" y="838200"/>
            <a:ext cx="7620000" cy="646331"/>
          </a:xfrm>
          <a:prstGeom prst="rect">
            <a:avLst/>
          </a:prstGeom>
        </p:spPr>
        <p:txBody>
          <a:bodyPr wrap="square">
            <a:spAutoFit/>
          </a:bodyPr>
          <a:lstStyle/>
          <a:p>
            <a:pPr marL="285750" indent="-285750">
              <a:buFont typeface="Symbol"/>
              <a:buChar char="Þ"/>
            </a:pPr>
            <a:r>
              <a:rPr lang="en-US" dirty="0" smtClean="0"/>
              <a:t>An example of  supervised learning using classification algorithms.</a:t>
            </a:r>
          </a:p>
          <a:p>
            <a:r>
              <a:rPr lang="en-US" dirty="0"/>
              <a:t> </a:t>
            </a:r>
            <a:r>
              <a:rPr lang="en-US" dirty="0" smtClean="0"/>
              <a:t>   “How do email </a:t>
            </a:r>
            <a:r>
              <a:rPr lang="en-US" b="1" dirty="0"/>
              <a:t>S</a:t>
            </a:r>
            <a:r>
              <a:rPr lang="en-US" b="1" dirty="0" smtClean="0"/>
              <a:t>pam Filters</a:t>
            </a:r>
            <a:r>
              <a:rPr lang="en-US" dirty="0" smtClean="0"/>
              <a:t> work? “</a:t>
            </a:r>
          </a:p>
        </p:txBody>
      </p:sp>
    </p:spTree>
    <p:extLst>
      <p:ext uri="{BB962C8B-B14F-4D97-AF65-F5344CB8AC3E}">
        <p14:creationId xmlns:p14="http://schemas.microsoft.com/office/powerpoint/2010/main" val="1589286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838200"/>
            <a:ext cx="7696200" cy="646331"/>
          </a:xfrm>
          <a:prstGeom prst="rect">
            <a:avLst/>
          </a:prstGeom>
        </p:spPr>
        <p:txBody>
          <a:bodyPr wrap="square">
            <a:spAutoFit/>
          </a:bodyPr>
          <a:lstStyle/>
          <a:p>
            <a:pPr marL="285750" indent="-285750">
              <a:buFont typeface="Symbol"/>
              <a:buChar char="Þ"/>
            </a:pPr>
            <a:r>
              <a:rPr lang="en-US" dirty="0">
                <a:latin typeface="Century Gothic" pitchFamily="34" charset="0"/>
              </a:rPr>
              <a:t>An example of  supervised learning using </a:t>
            </a:r>
            <a:r>
              <a:rPr lang="en-US" dirty="0" smtClean="0">
                <a:latin typeface="Century Gothic" pitchFamily="34" charset="0"/>
              </a:rPr>
              <a:t>regression </a:t>
            </a:r>
            <a:r>
              <a:rPr lang="en-US" dirty="0">
                <a:latin typeface="Century Gothic" pitchFamily="34" charset="0"/>
              </a:rPr>
              <a:t>algorithms.</a:t>
            </a:r>
          </a:p>
          <a:p>
            <a:r>
              <a:rPr lang="en-US" dirty="0">
                <a:latin typeface="Century Gothic" pitchFamily="34" charset="0"/>
              </a:rPr>
              <a:t>    </a:t>
            </a:r>
            <a:r>
              <a:rPr lang="en-US" dirty="0" smtClean="0">
                <a:latin typeface="Century Gothic" pitchFamily="34" charset="0"/>
              </a:rPr>
              <a:t>“Weather Prediction“</a:t>
            </a:r>
            <a:endParaRPr lang="en-US" dirty="0">
              <a:latin typeface="Century Gothic" pitchFamily="34" charset="0"/>
            </a:endParaRPr>
          </a:p>
        </p:txBody>
      </p:sp>
      <p:sp>
        <p:nvSpPr>
          <p:cNvPr id="6" name="TextShape 1"/>
          <p:cNvSpPr txBox="1"/>
          <p:nvPr/>
        </p:nvSpPr>
        <p:spPr>
          <a:xfrm>
            <a:off x="0" y="152400"/>
            <a:ext cx="4724400" cy="457200"/>
          </a:xfrm>
          <a:prstGeom prst="rect">
            <a:avLst/>
          </a:prstGeom>
        </p:spPr>
        <p:txBody>
          <a:bodyPr/>
          <a:lstStyle/>
          <a:p>
            <a:pPr algn="ctr">
              <a:lnSpc>
                <a:spcPct val="100000"/>
              </a:lnSpc>
            </a:pPr>
            <a:r>
              <a:rPr lang="en-US" sz="2000" b="1" dirty="0" smtClean="0">
                <a:solidFill>
                  <a:srgbClr val="00B0F0"/>
                </a:solidFill>
                <a:latin typeface="Arial Black"/>
              </a:rPr>
              <a:t>Example of Supervised Learning</a:t>
            </a:r>
            <a:endParaRPr sz="2000" dirty="0">
              <a:solidFill>
                <a:srgbClr val="00B0F0"/>
              </a:solidFill>
            </a:endParaRPr>
          </a:p>
        </p:txBody>
      </p:sp>
      <p:cxnSp>
        <p:nvCxnSpPr>
          <p:cNvPr id="7" name="Straight Arrow Connector 6"/>
          <p:cNvCxnSpPr/>
          <p:nvPr/>
        </p:nvCxnSpPr>
        <p:spPr>
          <a:xfrm>
            <a:off x="152400" y="609600"/>
            <a:ext cx="45720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457152860"/>
              </p:ext>
            </p:extLst>
          </p:nvPr>
        </p:nvGraphicFramePr>
        <p:xfrm>
          <a:off x="152400" y="2489200"/>
          <a:ext cx="2743200" cy="2225040"/>
        </p:xfrm>
        <a:graphic>
          <a:graphicData uri="http://schemas.openxmlformats.org/drawingml/2006/table">
            <a:tbl>
              <a:tblPr firstRow="1" bandRow="1">
                <a:tableStyleId>{5A111915-BE36-4E01-A7E5-04B1672EAD32}</a:tableStyleId>
              </a:tblPr>
              <a:tblGrid>
                <a:gridCol w="1752600"/>
                <a:gridCol w="990600"/>
              </a:tblGrid>
              <a:tr h="370840">
                <a:tc>
                  <a:txBody>
                    <a:bodyPr/>
                    <a:lstStyle/>
                    <a:p>
                      <a:pPr algn="ctr"/>
                      <a:r>
                        <a:rPr lang="en-US" dirty="0" smtClean="0"/>
                        <a:t>Humidity</a:t>
                      </a:r>
                      <a:endParaRPr lang="en-US" dirty="0"/>
                    </a:p>
                  </a:txBody>
                  <a:tcPr>
                    <a:lnL w="9525" cap="flat" cmpd="sng" algn="ctr">
                      <a:noFill/>
                      <a:prstDash val="solid"/>
                    </a:lnL>
                    <a:lnR w="12700" cap="flat" cmpd="sng" algn="ctr">
                      <a:solidFill>
                        <a:srgbClr val="00B0F0"/>
                      </a:solidFill>
                      <a:prstDash val="solid"/>
                      <a:round/>
                      <a:headEnd type="none" w="med" len="med"/>
                      <a:tailEnd type="none" w="med" len="med"/>
                    </a:lnR>
                    <a:lnB w="12700" cap="flat" cmpd="sng" algn="ctr">
                      <a:solidFill>
                        <a:srgbClr val="00B0F0"/>
                      </a:solidFill>
                      <a:prstDash val="solid"/>
                      <a:round/>
                      <a:headEnd type="none" w="med" len="med"/>
                      <a:tailEnd type="none" w="med" len="med"/>
                    </a:lnB>
                  </a:tcPr>
                </a:tc>
                <a:tc>
                  <a:txBody>
                    <a:bodyPr/>
                    <a:lstStyle/>
                    <a:p>
                      <a:pPr algn="ctr"/>
                      <a:r>
                        <a:rPr lang="en-US" dirty="0" smtClean="0"/>
                        <a:t>Temp.</a:t>
                      </a:r>
                      <a:endParaRPr lang="en-US" dirty="0"/>
                    </a:p>
                  </a:txBody>
                  <a:tcPr>
                    <a:lnL w="12700" cap="flat" cmpd="sng" algn="ctr">
                      <a:solidFill>
                        <a:srgbClr val="00B0F0"/>
                      </a:solidFill>
                      <a:prstDash val="solid"/>
                      <a:round/>
                      <a:headEnd type="none" w="med" len="med"/>
                      <a:tailEnd type="none" w="med" len="med"/>
                    </a:lnL>
                  </a:tcPr>
                </a:tc>
              </a:tr>
              <a:tr h="370840">
                <a:tc>
                  <a:txBody>
                    <a:bodyPr/>
                    <a:lstStyle/>
                    <a:p>
                      <a:r>
                        <a:rPr lang="en-US" dirty="0" smtClean="0"/>
                        <a:t>Cloudy</a:t>
                      </a:r>
                      <a:endParaRPr lang="en-US" dirty="0"/>
                    </a:p>
                  </a:txBody>
                  <a:tcPr>
                    <a:lnL w="9525" cap="flat" cmpd="sng" algn="ctr">
                      <a:noFill/>
                      <a:prstDash val="soli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tcPr>
                </a:tc>
                <a:tc>
                  <a:txBody>
                    <a:bodyPr/>
                    <a:lstStyle/>
                    <a:p>
                      <a:r>
                        <a:rPr lang="en-US" dirty="0" smtClean="0"/>
                        <a:t>16</a:t>
                      </a:r>
                      <a:endParaRPr lang="en-US" dirty="0"/>
                    </a:p>
                  </a:txBody>
                  <a:tcPr>
                    <a:lnL w="12700" cap="flat" cmpd="sng" algn="ctr">
                      <a:solidFill>
                        <a:srgbClr val="00B0F0"/>
                      </a:solidFill>
                      <a:prstDash val="solid"/>
                      <a:round/>
                      <a:headEnd type="none" w="med" len="med"/>
                      <a:tailEnd type="none" w="med" len="med"/>
                    </a:lnL>
                    <a:lnR w="9525" cap="flat" cmpd="sng" algn="ctr">
                      <a:noFill/>
                      <a:prstDash val="solid"/>
                    </a:lnR>
                  </a:tcPr>
                </a:tc>
              </a:tr>
              <a:tr h="370840">
                <a:tc>
                  <a:txBody>
                    <a:bodyPr/>
                    <a:lstStyle/>
                    <a:p>
                      <a:r>
                        <a:rPr lang="en-US" dirty="0" smtClean="0"/>
                        <a:t>Sunny</a:t>
                      </a:r>
                      <a:endParaRPr lang="en-US" dirty="0"/>
                    </a:p>
                  </a:txBody>
                  <a:tcPr>
                    <a:lnL w="9525" cap="flat" cmpd="sng" algn="ctr">
                      <a:noFill/>
                      <a:prstDash val="solid"/>
                    </a:lnL>
                    <a:lnR w="12700" cap="flat" cmpd="sng" algn="ctr">
                      <a:solidFill>
                        <a:srgbClr val="00B0F0"/>
                      </a:solidFill>
                      <a:prstDash val="solid"/>
                      <a:round/>
                      <a:headEnd type="none" w="med" len="med"/>
                      <a:tailEnd type="none" w="med" len="med"/>
                    </a:lnR>
                  </a:tcPr>
                </a:tc>
                <a:tc>
                  <a:txBody>
                    <a:bodyPr/>
                    <a:lstStyle/>
                    <a:p>
                      <a:r>
                        <a:rPr lang="en-US" dirty="0" smtClean="0"/>
                        <a:t>24</a:t>
                      </a:r>
                      <a:endParaRPr lang="en-US" dirty="0"/>
                    </a:p>
                  </a:txBody>
                  <a:tcPr>
                    <a:lnL w="12700" cap="flat" cmpd="sng" algn="ctr">
                      <a:solidFill>
                        <a:srgbClr val="00B0F0"/>
                      </a:solidFill>
                      <a:prstDash val="solid"/>
                      <a:round/>
                      <a:headEnd type="none" w="med" len="med"/>
                      <a:tailEnd type="none" w="med" len="med"/>
                    </a:lnL>
                    <a:lnR w="9525" cap="flat" cmpd="sng" algn="ctr">
                      <a:noFill/>
                      <a:prstDash val="solid"/>
                    </a:lnR>
                  </a:tcPr>
                </a:tc>
              </a:tr>
              <a:tr h="370840">
                <a:tc>
                  <a:txBody>
                    <a:bodyPr/>
                    <a:lstStyle/>
                    <a:p>
                      <a:r>
                        <a:rPr lang="en-US" dirty="0" smtClean="0"/>
                        <a:t>Rain</a:t>
                      </a:r>
                      <a:endParaRPr lang="en-US" dirty="0"/>
                    </a:p>
                  </a:txBody>
                  <a:tcPr>
                    <a:lnL w="9525" cap="flat" cmpd="sng" algn="ctr">
                      <a:noFill/>
                      <a:prstDash val="solid"/>
                    </a:lnL>
                    <a:lnR w="12700" cap="flat" cmpd="sng" algn="ctr">
                      <a:solidFill>
                        <a:srgbClr val="00B0F0"/>
                      </a:solidFill>
                      <a:prstDash val="solid"/>
                      <a:round/>
                      <a:headEnd type="none" w="med" len="med"/>
                      <a:tailEnd type="none" w="med" len="med"/>
                    </a:lnR>
                  </a:tcPr>
                </a:tc>
                <a:tc>
                  <a:txBody>
                    <a:bodyPr/>
                    <a:lstStyle/>
                    <a:p>
                      <a:r>
                        <a:rPr lang="en-US" dirty="0" smtClean="0"/>
                        <a:t>10</a:t>
                      </a:r>
                      <a:endParaRPr lang="en-US" dirty="0"/>
                    </a:p>
                  </a:txBody>
                  <a:tcPr>
                    <a:lnL w="12700" cap="flat" cmpd="sng" algn="ctr">
                      <a:solidFill>
                        <a:srgbClr val="00B0F0"/>
                      </a:solidFill>
                      <a:prstDash val="solid"/>
                      <a:round/>
                      <a:headEnd type="none" w="med" len="med"/>
                      <a:tailEnd type="none" w="med" len="med"/>
                    </a:lnL>
                    <a:lnR w="9525" cap="flat" cmpd="sng" algn="ctr">
                      <a:noFill/>
                      <a:prstDash val="solid"/>
                    </a:lnR>
                  </a:tcPr>
                </a:tc>
              </a:tr>
              <a:tr h="370840">
                <a:tc>
                  <a:txBody>
                    <a:bodyPr/>
                    <a:lstStyle/>
                    <a:p>
                      <a:r>
                        <a:rPr lang="en-US" dirty="0" smtClean="0"/>
                        <a:t>Hot</a:t>
                      </a:r>
                      <a:endParaRPr lang="en-US" dirty="0"/>
                    </a:p>
                  </a:txBody>
                  <a:tcPr>
                    <a:lnL w="9525" cap="flat" cmpd="sng" algn="ctr">
                      <a:noFill/>
                      <a:prstDash val="solid"/>
                    </a:lnL>
                    <a:lnR w="12700" cap="flat" cmpd="sng" algn="ctr">
                      <a:solidFill>
                        <a:srgbClr val="00B0F0"/>
                      </a:solidFill>
                      <a:prstDash val="solid"/>
                      <a:round/>
                      <a:headEnd type="none" w="med" len="med"/>
                      <a:tailEnd type="none" w="med" len="med"/>
                    </a:lnR>
                  </a:tcPr>
                </a:tc>
                <a:tc>
                  <a:txBody>
                    <a:bodyPr/>
                    <a:lstStyle/>
                    <a:p>
                      <a:r>
                        <a:rPr lang="en-US" dirty="0" smtClean="0"/>
                        <a:t>38</a:t>
                      </a:r>
                      <a:endParaRPr lang="en-US" dirty="0"/>
                    </a:p>
                  </a:txBody>
                  <a:tcPr>
                    <a:lnL w="12700" cap="flat" cmpd="sng" algn="ctr">
                      <a:solidFill>
                        <a:srgbClr val="00B0F0"/>
                      </a:solidFill>
                      <a:prstDash val="solid"/>
                      <a:round/>
                      <a:headEnd type="none" w="med" len="med"/>
                      <a:tailEnd type="none" w="med" len="med"/>
                    </a:lnL>
                    <a:lnR w="9525" cap="flat" cmpd="sng" algn="ctr">
                      <a:noFill/>
                      <a:prstDash val="solid"/>
                    </a:lnR>
                  </a:tcPr>
                </a:tc>
              </a:tr>
              <a:tr h="370840">
                <a:tc>
                  <a:txBody>
                    <a:bodyPr/>
                    <a:lstStyle/>
                    <a:p>
                      <a:pPr algn="ctr"/>
                      <a:r>
                        <a:rPr lang="en-US" dirty="0" smtClean="0"/>
                        <a:t>…</a:t>
                      </a:r>
                      <a:endParaRPr lang="en-US" dirty="0"/>
                    </a:p>
                  </a:txBody>
                  <a:tcPr>
                    <a:lnL w="9525" cap="flat" cmpd="sng" algn="ctr">
                      <a:noFill/>
                      <a:prstDash val="solid"/>
                    </a:lnL>
                    <a:lnR w="12700" cap="flat" cmpd="sng" algn="ctr">
                      <a:solidFill>
                        <a:srgbClr val="00B0F0"/>
                      </a:solidFill>
                      <a:prstDash val="solid"/>
                      <a:round/>
                      <a:headEnd type="none" w="med" len="med"/>
                      <a:tailEnd type="none" w="med" len="med"/>
                    </a:lnR>
                    <a:lnB w="9525" cap="flat" cmpd="sng" algn="ctr">
                      <a:noFill/>
                      <a:prstDash val="solid"/>
                    </a:lnB>
                  </a:tcPr>
                </a:tc>
                <a:tc>
                  <a:txBody>
                    <a:bodyPr/>
                    <a:lstStyle/>
                    <a:p>
                      <a:pPr algn="ctr"/>
                      <a:r>
                        <a:rPr lang="en-US" dirty="0" smtClean="0"/>
                        <a:t>…</a:t>
                      </a:r>
                      <a:endParaRPr lang="en-US" dirty="0"/>
                    </a:p>
                  </a:txBody>
                  <a:tcPr>
                    <a:lnL w="12700" cap="flat" cmpd="sng" algn="ctr">
                      <a:solidFill>
                        <a:srgbClr val="00B0F0"/>
                      </a:solidFill>
                      <a:prstDash val="solid"/>
                      <a:round/>
                      <a:headEnd type="none" w="med" len="med"/>
                      <a:tailEnd type="none" w="med" len="med"/>
                    </a:lnL>
                    <a:lnR w="9525" cap="flat" cmpd="sng" algn="ctr">
                      <a:noFill/>
                      <a:prstDash val="solid"/>
                    </a:lnR>
                    <a:lnB w="9525" cap="flat" cmpd="sng" algn="ctr">
                      <a:noFill/>
                      <a:prstDash val="solid"/>
                    </a:lnB>
                  </a:tcPr>
                </a:tc>
              </a:tr>
            </a:tbl>
          </a:graphicData>
        </a:graphic>
      </p:graphicFrame>
      <p:sp>
        <p:nvSpPr>
          <p:cNvPr id="9" name="TextShape 1"/>
          <p:cNvSpPr txBox="1"/>
          <p:nvPr/>
        </p:nvSpPr>
        <p:spPr>
          <a:xfrm>
            <a:off x="76200" y="2011680"/>
            <a:ext cx="1524000" cy="366360"/>
          </a:xfrm>
          <a:prstGeom prst="rect">
            <a:avLst/>
          </a:prstGeom>
        </p:spPr>
        <p:txBody>
          <a:bodyPr/>
          <a:lstStyle/>
          <a:p>
            <a:pPr>
              <a:lnSpc>
                <a:spcPct val="100000"/>
              </a:lnSpc>
            </a:pPr>
            <a:r>
              <a:rPr lang="en-US" sz="2000" b="1" dirty="0" smtClean="0">
                <a:solidFill>
                  <a:schemeClr val="tx1">
                    <a:lumMod val="50000"/>
                    <a:lumOff val="50000"/>
                  </a:schemeClr>
                </a:solidFill>
                <a:latin typeface="Arial Black"/>
              </a:rPr>
              <a:t>Dataset</a:t>
            </a:r>
            <a:endParaRPr sz="2000" dirty="0">
              <a:solidFill>
                <a:schemeClr val="tx1">
                  <a:lumMod val="50000"/>
                  <a:lumOff val="50000"/>
                </a:schemeClr>
              </a:solidFill>
            </a:endParaRPr>
          </a:p>
        </p:txBody>
      </p:sp>
      <p:pic>
        <p:nvPicPr>
          <p:cNvPr id="2051" name="Picture 3" descr="C:\Users\USER\Desktop\Machine Learning\Types of ML\regression.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1839" t="2209" r="400"/>
          <a:stretch/>
        </p:blipFill>
        <p:spPr bwMode="auto">
          <a:xfrm>
            <a:off x="2940908" y="2485416"/>
            <a:ext cx="6203092" cy="2924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200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USER\Desktop\Machine Learning\img\unsupervised_learn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963" y="2105025"/>
            <a:ext cx="8726487" cy="292417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152400" y="609600"/>
            <a:ext cx="33528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4" name="TextShape 1"/>
          <p:cNvSpPr txBox="1"/>
          <p:nvPr/>
        </p:nvSpPr>
        <p:spPr>
          <a:xfrm>
            <a:off x="76200" y="152400"/>
            <a:ext cx="3581400" cy="442560"/>
          </a:xfrm>
          <a:prstGeom prst="rect">
            <a:avLst/>
          </a:prstGeom>
        </p:spPr>
        <p:txBody>
          <a:bodyPr/>
          <a:lstStyle/>
          <a:p>
            <a:pPr>
              <a:lnSpc>
                <a:spcPct val="100000"/>
              </a:lnSpc>
            </a:pPr>
            <a:r>
              <a:rPr lang="en-US" sz="2000" b="1" dirty="0" smtClean="0">
                <a:solidFill>
                  <a:srgbClr val="00B0F0"/>
                </a:solidFill>
                <a:latin typeface="Arial Black"/>
              </a:rPr>
              <a:t>Unsupervised Learning</a:t>
            </a:r>
            <a:endParaRPr sz="2000" dirty="0">
              <a:solidFill>
                <a:srgbClr val="00B0F0"/>
              </a:solidFill>
            </a:endParaRPr>
          </a:p>
        </p:txBody>
      </p:sp>
      <p:sp>
        <p:nvSpPr>
          <p:cNvPr id="6" name="TextBox 5"/>
          <p:cNvSpPr txBox="1"/>
          <p:nvPr/>
        </p:nvSpPr>
        <p:spPr>
          <a:xfrm>
            <a:off x="5943600" y="18871"/>
            <a:ext cx="3200400" cy="1200329"/>
          </a:xfrm>
          <a:prstGeom prst="rect">
            <a:avLst/>
          </a:prstGeom>
          <a:noFill/>
        </p:spPr>
        <p:txBody>
          <a:bodyPr wrap="square" rtlCol="0">
            <a:spAutoFit/>
          </a:bodyPr>
          <a:lstStyle/>
          <a:p>
            <a:pPr marL="285750" indent="-285750">
              <a:buFont typeface="Wingdings" pitchFamily="2" charset="2"/>
              <a:buChar char="q"/>
            </a:pPr>
            <a:r>
              <a:rPr lang="en-US" dirty="0"/>
              <a:t>I am self sufficient in learning </a:t>
            </a:r>
            <a:endParaRPr lang="en-US" dirty="0" smtClean="0"/>
          </a:p>
          <a:p>
            <a:pPr marL="285750" indent="-285750">
              <a:buFont typeface="Wingdings" pitchFamily="2" charset="2"/>
              <a:buChar char="q"/>
            </a:pPr>
            <a:r>
              <a:rPr lang="en-US" dirty="0" smtClean="0"/>
              <a:t>No labels</a:t>
            </a:r>
          </a:p>
          <a:p>
            <a:pPr marL="285750" indent="-285750">
              <a:buFont typeface="Wingdings" pitchFamily="2" charset="2"/>
              <a:buChar char="q"/>
            </a:pPr>
            <a:r>
              <a:rPr lang="en-US" dirty="0" smtClean="0"/>
              <a:t>No feedback</a:t>
            </a:r>
          </a:p>
          <a:p>
            <a:pPr marL="285750" indent="-285750">
              <a:buFont typeface="Wingdings" pitchFamily="2" charset="2"/>
              <a:buChar char="q"/>
            </a:pPr>
            <a:r>
              <a:rPr lang="en-US" dirty="0" smtClean="0"/>
              <a:t>“Find hidden structure”</a:t>
            </a:r>
          </a:p>
        </p:txBody>
      </p:sp>
    </p:spTree>
    <p:extLst>
      <p:ext uri="{BB962C8B-B14F-4D97-AF65-F5344CB8AC3E}">
        <p14:creationId xmlns:p14="http://schemas.microsoft.com/office/powerpoint/2010/main" val="834493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152400" y="609600"/>
            <a:ext cx="50292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3" name="TextShape 1"/>
          <p:cNvSpPr txBox="1"/>
          <p:nvPr/>
        </p:nvSpPr>
        <p:spPr>
          <a:xfrm>
            <a:off x="0" y="152400"/>
            <a:ext cx="5181600" cy="457200"/>
          </a:xfrm>
          <a:prstGeom prst="rect">
            <a:avLst/>
          </a:prstGeom>
        </p:spPr>
        <p:txBody>
          <a:bodyPr/>
          <a:lstStyle/>
          <a:p>
            <a:pPr algn="ctr">
              <a:lnSpc>
                <a:spcPct val="100000"/>
              </a:lnSpc>
            </a:pPr>
            <a:r>
              <a:rPr lang="en-US" sz="2000" b="1" dirty="0" smtClean="0">
                <a:solidFill>
                  <a:srgbClr val="00B0F0"/>
                </a:solidFill>
                <a:latin typeface="Arial Black"/>
              </a:rPr>
              <a:t>Example of Unsupervised Learning</a:t>
            </a:r>
            <a:endParaRPr sz="2000" dirty="0">
              <a:solidFill>
                <a:srgbClr val="00B0F0"/>
              </a:solidFill>
            </a:endParaRPr>
          </a:p>
        </p:txBody>
      </p:sp>
      <p:sp>
        <p:nvSpPr>
          <p:cNvPr id="4" name="Rectangle 3"/>
          <p:cNvSpPr/>
          <p:nvPr/>
        </p:nvSpPr>
        <p:spPr>
          <a:xfrm>
            <a:off x="152399" y="838200"/>
            <a:ext cx="8763001" cy="646331"/>
          </a:xfrm>
          <a:prstGeom prst="rect">
            <a:avLst/>
          </a:prstGeom>
        </p:spPr>
        <p:txBody>
          <a:bodyPr wrap="square">
            <a:spAutoFit/>
          </a:bodyPr>
          <a:lstStyle/>
          <a:p>
            <a:pPr marL="285750" indent="-285750">
              <a:buFont typeface="Symbol"/>
              <a:buChar char="Þ"/>
            </a:pPr>
            <a:r>
              <a:rPr lang="en-US" dirty="0" smtClean="0">
                <a:latin typeface="Century Gothic" pitchFamily="34" charset="0"/>
              </a:rPr>
              <a:t>Here is one example of  unsupervised learning using association algorithm.</a:t>
            </a:r>
          </a:p>
          <a:p>
            <a:r>
              <a:rPr lang="en-US" dirty="0">
                <a:latin typeface="Century Gothic" pitchFamily="34" charset="0"/>
              </a:rPr>
              <a:t> </a:t>
            </a:r>
            <a:r>
              <a:rPr lang="en-US" dirty="0" smtClean="0">
                <a:latin typeface="Century Gothic" pitchFamily="34" charset="0"/>
              </a:rPr>
              <a:t>   “Market basket or Recommendation system “</a:t>
            </a:r>
          </a:p>
        </p:txBody>
      </p:sp>
      <p:pic>
        <p:nvPicPr>
          <p:cNvPr id="3074" name="Picture 2" descr="C:\Users\USER\Desktop\Machine Learning\Types of ML\association.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52401" y="1828800"/>
            <a:ext cx="8763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504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152400" y="609600"/>
            <a:ext cx="50292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3" name="TextShape 1"/>
          <p:cNvSpPr txBox="1"/>
          <p:nvPr/>
        </p:nvSpPr>
        <p:spPr>
          <a:xfrm>
            <a:off x="0" y="152400"/>
            <a:ext cx="5181600" cy="457200"/>
          </a:xfrm>
          <a:prstGeom prst="rect">
            <a:avLst/>
          </a:prstGeom>
        </p:spPr>
        <p:txBody>
          <a:bodyPr/>
          <a:lstStyle/>
          <a:p>
            <a:pPr algn="ctr">
              <a:lnSpc>
                <a:spcPct val="100000"/>
              </a:lnSpc>
            </a:pPr>
            <a:r>
              <a:rPr lang="en-US" sz="2000" b="1" dirty="0" smtClean="0">
                <a:solidFill>
                  <a:srgbClr val="00B0F0"/>
                </a:solidFill>
                <a:latin typeface="Arial Black"/>
              </a:rPr>
              <a:t>Example of Unsupervised Learning</a:t>
            </a:r>
            <a:endParaRPr sz="2000" dirty="0">
              <a:solidFill>
                <a:srgbClr val="00B0F0"/>
              </a:solidFill>
            </a:endParaRPr>
          </a:p>
        </p:txBody>
      </p:sp>
      <p:sp>
        <p:nvSpPr>
          <p:cNvPr id="5" name="Rectangle 4"/>
          <p:cNvSpPr/>
          <p:nvPr/>
        </p:nvSpPr>
        <p:spPr>
          <a:xfrm>
            <a:off x="152400" y="838200"/>
            <a:ext cx="8763000" cy="923330"/>
          </a:xfrm>
          <a:prstGeom prst="rect">
            <a:avLst/>
          </a:prstGeom>
        </p:spPr>
        <p:txBody>
          <a:bodyPr wrap="square">
            <a:spAutoFit/>
          </a:bodyPr>
          <a:lstStyle/>
          <a:p>
            <a:pPr marL="285750" indent="-285750">
              <a:buFont typeface="Symbol"/>
              <a:buChar char="Þ"/>
            </a:pPr>
            <a:r>
              <a:rPr lang="en-US" dirty="0" smtClean="0">
                <a:latin typeface="Century Gothic" pitchFamily="34" charset="0"/>
              </a:rPr>
              <a:t>Here is one example of  unsupervised learning using clustering algorithm.</a:t>
            </a:r>
          </a:p>
          <a:p>
            <a:r>
              <a:rPr lang="en-US" dirty="0">
                <a:latin typeface="Century Gothic" pitchFamily="34" charset="0"/>
              </a:rPr>
              <a:t> </a:t>
            </a:r>
            <a:r>
              <a:rPr lang="en-US" dirty="0" smtClean="0">
                <a:latin typeface="Century Gothic" pitchFamily="34" charset="0"/>
              </a:rPr>
              <a:t>   “Suppose a telecom company wants to reduce its customer churn rate by     </a:t>
            </a:r>
          </a:p>
          <a:p>
            <a:r>
              <a:rPr lang="en-US" dirty="0">
                <a:latin typeface="Century Gothic" pitchFamily="34" charset="0"/>
              </a:rPr>
              <a:t> </a:t>
            </a:r>
            <a:r>
              <a:rPr lang="en-US" dirty="0" smtClean="0">
                <a:latin typeface="Century Gothic" pitchFamily="34" charset="0"/>
              </a:rPr>
              <a:t>     providing personalized call and data plans“</a:t>
            </a:r>
          </a:p>
        </p:txBody>
      </p:sp>
      <p:pic>
        <p:nvPicPr>
          <p:cNvPr id="4098" name="Picture 2" descr="C:\Users\USER\Desktop\Machine Learning\Types of ML\clustering.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t="23701"/>
          <a:stretch/>
        </p:blipFill>
        <p:spPr bwMode="auto">
          <a:xfrm>
            <a:off x="227012" y="2695060"/>
            <a:ext cx="8688388" cy="324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472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USER\Desktop\Machine Learning\img\reinforcement_learn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39" y="1752600"/>
            <a:ext cx="8838061" cy="38100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152400" y="609600"/>
            <a:ext cx="35052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4" name="TextShape 1"/>
          <p:cNvSpPr txBox="1"/>
          <p:nvPr/>
        </p:nvSpPr>
        <p:spPr>
          <a:xfrm>
            <a:off x="0" y="152400"/>
            <a:ext cx="3657600" cy="442560"/>
          </a:xfrm>
          <a:prstGeom prst="rect">
            <a:avLst/>
          </a:prstGeom>
        </p:spPr>
        <p:txBody>
          <a:bodyPr/>
          <a:lstStyle/>
          <a:p>
            <a:pPr algn="ctr">
              <a:lnSpc>
                <a:spcPct val="100000"/>
              </a:lnSpc>
            </a:pPr>
            <a:r>
              <a:rPr lang="en-US" sz="2000" b="1" dirty="0" smtClean="0">
                <a:solidFill>
                  <a:srgbClr val="00B0F0"/>
                </a:solidFill>
                <a:latin typeface="Arial Black"/>
              </a:rPr>
              <a:t>Reinforcement Learning</a:t>
            </a:r>
            <a:endParaRPr sz="2000" dirty="0">
              <a:solidFill>
                <a:srgbClr val="00B0F0"/>
              </a:solidFill>
            </a:endParaRPr>
          </a:p>
        </p:txBody>
      </p:sp>
      <p:sp>
        <p:nvSpPr>
          <p:cNvPr id="7" name="TextBox 6"/>
          <p:cNvSpPr txBox="1"/>
          <p:nvPr/>
        </p:nvSpPr>
        <p:spPr>
          <a:xfrm>
            <a:off x="5962552" y="0"/>
            <a:ext cx="3181448" cy="1477328"/>
          </a:xfrm>
          <a:prstGeom prst="rect">
            <a:avLst/>
          </a:prstGeom>
          <a:noFill/>
        </p:spPr>
        <p:txBody>
          <a:bodyPr wrap="none" rtlCol="0">
            <a:spAutoFit/>
          </a:bodyPr>
          <a:lstStyle/>
          <a:p>
            <a:pPr marL="285750" indent="-285750">
              <a:buFont typeface="Wingdings" pitchFamily="2" charset="2"/>
              <a:buChar char="q"/>
            </a:pPr>
            <a:r>
              <a:rPr lang="en-US" dirty="0"/>
              <a:t>My life My rules! (Hit &amp; Trial)</a:t>
            </a:r>
          </a:p>
          <a:p>
            <a:pPr marL="285750" indent="-285750">
              <a:buFont typeface="Wingdings" pitchFamily="2" charset="2"/>
              <a:buChar char="q"/>
            </a:pPr>
            <a:r>
              <a:rPr lang="en-US" dirty="0" smtClean="0"/>
              <a:t>Decision process</a:t>
            </a:r>
          </a:p>
          <a:p>
            <a:pPr marL="285750" indent="-285750">
              <a:buFont typeface="Wingdings" pitchFamily="2" charset="2"/>
              <a:buChar char="q"/>
            </a:pPr>
            <a:r>
              <a:rPr lang="en-US" dirty="0" smtClean="0"/>
              <a:t>Reward system</a:t>
            </a:r>
          </a:p>
          <a:p>
            <a:pPr marL="285750" indent="-285750">
              <a:buFont typeface="Wingdings" pitchFamily="2" charset="2"/>
              <a:buChar char="q"/>
            </a:pPr>
            <a:r>
              <a:rPr lang="en-US" dirty="0" smtClean="0"/>
              <a:t>Learn from series of </a:t>
            </a:r>
          </a:p>
          <a:p>
            <a:r>
              <a:rPr lang="en-US" dirty="0" smtClean="0"/>
              <a:t>      actions/mistakes</a:t>
            </a:r>
          </a:p>
        </p:txBody>
      </p:sp>
    </p:spTree>
    <p:extLst>
      <p:ext uri="{BB962C8B-B14F-4D97-AF65-F5344CB8AC3E}">
        <p14:creationId xmlns:p14="http://schemas.microsoft.com/office/powerpoint/2010/main" val="4251448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p:cNvGraphicFramePr>
            <a:graphicFrameLocks noGrp="1"/>
          </p:cNvGraphicFramePr>
          <p:nvPr>
            <p:ph idx="1"/>
            <p:extLst>
              <p:ext uri="{D42A27DB-BD31-4B8C-83A1-F6EECF244321}">
                <p14:modId xmlns:p14="http://schemas.microsoft.com/office/powerpoint/2010/main" val="605763673"/>
              </p:ext>
            </p:extLst>
          </p:nvPr>
        </p:nvGraphicFramePr>
        <p:xfrm>
          <a:off x="228600" y="823560"/>
          <a:ext cx="6172200" cy="5958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Shape 1"/>
          <p:cNvSpPr txBox="1"/>
          <p:nvPr/>
        </p:nvSpPr>
        <p:spPr>
          <a:xfrm>
            <a:off x="228600" y="-76200"/>
            <a:ext cx="4038600" cy="899760"/>
          </a:xfrm>
          <a:prstGeom prst="rect">
            <a:avLst/>
          </a:prstGeom>
        </p:spPr>
        <p:txBody>
          <a:bodyPr/>
          <a:lstStyle/>
          <a:p>
            <a:pPr>
              <a:lnSpc>
                <a:spcPct val="100000"/>
              </a:lnSpc>
            </a:pPr>
            <a:r>
              <a:rPr lang="en-US" sz="4800" b="1" dirty="0" smtClean="0">
                <a:solidFill>
                  <a:srgbClr val="EE6E4B"/>
                </a:solidFill>
                <a:latin typeface="Arial Black"/>
              </a:rPr>
              <a:t>Agenda</a:t>
            </a:r>
            <a:endParaRPr sz="2800" dirty="0"/>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1800" y="3581400"/>
            <a:ext cx="2000250" cy="3067050"/>
          </a:xfrm>
          <a:prstGeom prst="rect">
            <a:avLst/>
          </a:prstGeom>
        </p:spPr>
      </p:pic>
    </p:spTree>
    <p:extLst>
      <p:ext uri="{BB962C8B-B14F-4D97-AF65-F5344CB8AC3E}">
        <p14:creationId xmlns:p14="http://schemas.microsoft.com/office/powerpoint/2010/main" val="3992856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152400" y="609600"/>
            <a:ext cx="51054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3" name="TextShape 1"/>
          <p:cNvSpPr txBox="1"/>
          <p:nvPr/>
        </p:nvSpPr>
        <p:spPr>
          <a:xfrm>
            <a:off x="0" y="152400"/>
            <a:ext cx="5257800" cy="457200"/>
          </a:xfrm>
          <a:prstGeom prst="rect">
            <a:avLst/>
          </a:prstGeom>
        </p:spPr>
        <p:txBody>
          <a:bodyPr/>
          <a:lstStyle/>
          <a:p>
            <a:pPr algn="ctr">
              <a:lnSpc>
                <a:spcPct val="100000"/>
              </a:lnSpc>
            </a:pPr>
            <a:r>
              <a:rPr lang="en-US" sz="2000" b="1" dirty="0" smtClean="0">
                <a:solidFill>
                  <a:srgbClr val="00B0F0"/>
                </a:solidFill>
                <a:latin typeface="Arial Black"/>
              </a:rPr>
              <a:t>Example of Reinforcement Learning</a:t>
            </a:r>
            <a:endParaRPr sz="2000" dirty="0">
              <a:solidFill>
                <a:srgbClr val="00B0F0"/>
              </a:solidFill>
            </a:endParaRPr>
          </a:p>
        </p:txBody>
      </p:sp>
      <p:sp>
        <p:nvSpPr>
          <p:cNvPr id="4" name="Rectangle 3"/>
          <p:cNvSpPr/>
          <p:nvPr/>
        </p:nvSpPr>
        <p:spPr>
          <a:xfrm>
            <a:off x="152400" y="838200"/>
            <a:ext cx="8763000" cy="369332"/>
          </a:xfrm>
          <a:prstGeom prst="rect">
            <a:avLst/>
          </a:prstGeom>
        </p:spPr>
        <p:txBody>
          <a:bodyPr wrap="square">
            <a:spAutoFit/>
          </a:bodyPr>
          <a:lstStyle/>
          <a:p>
            <a:pPr marL="285750" indent="-285750">
              <a:buFont typeface="Symbol"/>
              <a:buChar char="Þ"/>
            </a:pPr>
            <a:r>
              <a:rPr lang="en-US" dirty="0" smtClean="0">
                <a:latin typeface="Century Gothic" pitchFamily="34" charset="0"/>
              </a:rPr>
              <a:t>Here is one example of  reinforcement learning.</a:t>
            </a:r>
          </a:p>
        </p:txBody>
      </p:sp>
      <p:pic>
        <p:nvPicPr>
          <p:cNvPr id="2050" name="Picture 2" descr="C:\Users\USER\Desktop\Machine Learning\img\reinforcement_learning.jpg"/>
          <p:cNvPicPr>
            <a:picLocks noChangeAspect="1" noChangeArrowheads="1"/>
          </p:cNvPicPr>
          <p:nvPr/>
        </p:nvPicPr>
        <p:blipFill rotWithShape="1">
          <a:blip r:embed="rId3">
            <a:extLst>
              <a:ext uri="{28A0092B-C50C-407E-A947-70E740481C1C}">
                <a14:useLocalDpi xmlns:a14="http://schemas.microsoft.com/office/drawing/2010/main" val="0"/>
              </a:ext>
            </a:extLst>
          </a:blip>
          <a:srcRect r="1100" b="3402"/>
          <a:stretch/>
        </p:blipFill>
        <p:spPr bwMode="auto">
          <a:xfrm>
            <a:off x="76200" y="683498"/>
            <a:ext cx="8892746" cy="5964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9138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1718"/>
          <a:stretch/>
        </p:blipFill>
        <p:spPr>
          <a:xfrm>
            <a:off x="363033" y="533400"/>
            <a:ext cx="8417933" cy="6054312"/>
          </a:xfrm>
          <a:prstGeom prst="rect">
            <a:avLst/>
          </a:prstGeom>
        </p:spPr>
      </p:pic>
      <p:sp>
        <p:nvSpPr>
          <p:cNvPr id="4" name="TextShape 1"/>
          <p:cNvSpPr txBox="1"/>
          <p:nvPr/>
        </p:nvSpPr>
        <p:spPr>
          <a:xfrm>
            <a:off x="2209800" y="152400"/>
            <a:ext cx="4648201" cy="442560"/>
          </a:xfrm>
          <a:prstGeom prst="rect">
            <a:avLst/>
          </a:prstGeom>
        </p:spPr>
        <p:txBody>
          <a:bodyPr/>
          <a:lstStyle/>
          <a:p>
            <a:pPr algn="ctr">
              <a:lnSpc>
                <a:spcPct val="100000"/>
              </a:lnSpc>
            </a:pPr>
            <a:r>
              <a:rPr lang="en-US" sz="2000" b="1" dirty="0" smtClean="0">
                <a:solidFill>
                  <a:srgbClr val="00B0F0"/>
                </a:solidFill>
                <a:latin typeface="Arial Black"/>
              </a:rPr>
              <a:t>Algorithms of Machine Learning</a:t>
            </a:r>
            <a:endParaRPr sz="2000" dirty="0">
              <a:solidFill>
                <a:srgbClr val="00B0F0"/>
              </a:solidFill>
            </a:endParaRPr>
          </a:p>
        </p:txBody>
      </p:sp>
    </p:spTree>
    <p:extLst>
      <p:ext uri="{BB962C8B-B14F-4D97-AF65-F5344CB8AC3E}">
        <p14:creationId xmlns:p14="http://schemas.microsoft.com/office/powerpoint/2010/main" val="2366985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72" t="1068" r="972" b="1710"/>
          <a:stretch/>
        </p:blipFill>
        <p:spPr>
          <a:xfrm>
            <a:off x="88900" y="838200"/>
            <a:ext cx="8966200" cy="6019800"/>
          </a:xfrm>
          <a:prstGeom prst="rect">
            <a:avLst/>
          </a:prstGeom>
        </p:spPr>
      </p:pic>
      <p:sp>
        <p:nvSpPr>
          <p:cNvPr id="9" name="TextShape 1"/>
          <p:cNvSpPr txBox="1"/>
          <p:nvPr/>
        </p:nvSpPr>
        <p:spPr>
          <a:xfrm>
            <a:off x="76200" y="152400"/>
            <a:ext cx="4876800" cy="335580"/>
          </a:xfrm>
          <a:prstGeom prst="rect">
            <a:avLst/>
          </a:prstGeom>
        </p:spPr>
        <p:txBody>
          <a:bodyPr/>
          <a:lstStyle/>
          <a:p>
            <a:pPr>
              <a:lnSpc>
                <a:spcPct val="100000"/>
              </a:lnSpc>
            </a:pPr>
            <a:r>
              <a:rPr lang="en-US" sz="2000" b="1" dirty="0" smtClean="0">
                <a:solidFill>
                  <a:srgbClr val="00B0F0"/>
                </a:solidFill>
                <a:latin typeface="Arial Black"/>
              </a:rPr>
              <a:t>Applications </a:t>
            </a:r>
            <a:r>
              <a:rPr lang="en-US" sz="2000" b="1" dirty="0">
                <a:solidFill>
                  <a:srgbClr val="00B0F0"/>
                </a:solidFill>
                <a:latin typeface="Arial Black"/>
              </a:rPr>
              <a:t>of Machine Learning</a:t>
            </a:r>
            <a:endParaRPr sz="2000" dirty="0">
              <a:solidFill>
                <a:srgbClr val="00B0F0"/>
              </a:solidFill>
            </a:endParaRPr>
          </a:p>
        </p:txBody>
      </p:sp>
      <p:cxnSp>
        <p:nvCxnSpPr>
          <p:cNvPr id="10" name="Straight Arrow Connector 9"/>
          <p:cNvCxnSpPr/>
          <p:nvPr/>
        </p:nvCxnSpPr>
        <p:spPr>
          <a:xfrm>
            <a:off x="152400" y="609600"/>
            <a:ext cx="4864443" cy="823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502215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USER\Desktop\Machine Learning\ML application\selected\kuka_robotic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3861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C:\Users\USER\Desktop\Machine Learning\ML application\selected\Moley_the_robotic_che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2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947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USER\Desktop\Machine Learning\ML application\selected\tesla_the_self_driving_c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856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attachments\Screenshot_2019-03-03-21-13-34-5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176338"/>
            <a:ext cx="4086788" cy="522446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USER\Desktop\attachments\Screenshot_2019-02-23-11-02-29-26.jpg"/>
          <p:cNvPicPr>
            <a:picLocks noChangeAspect="1" noChangeArrowheads="1"/>
          </p:cNvPicPr>
          <p:nvPr/>
        </p:nvPicPr>
        <p:blipFill rotWithShape="1">
          <a:blip r:embed="rId4">
            <a:extLst>
              <a:ext uri="{28A0092B-C50C-407E-A947-70E740481C1C}">
                <a14:useLocalDpi xmlns:a14="http://schemas.microsoft.com/office/drawing/2010/main" val="0"/>
              </a:ext>
            </a:extLst>
          </a:blip>
          <a:srcRect t="9793"/>
          <a:stretch/>
        </p:blipFill>
        <p:spPr bwMode="auto">
          <a:xfrm>
            <a:off x="4182951" y="1176338"/>
            <a:ext cx="4872729" cy="514826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09242" y="381000"/>
            <a:ext cx="2608406" cy="584775"/>
          </a:xfrm>
          <a:prstGeom prst="rect">
            <a:avLst/>
          </a:prstGeom>
        </p:spPr>
        <p:txBody>
          <a:bodyPr wrap="none">
            <a:spAutoFit/>
          </a:bodyPr>
          <a:lstStyle/>
          <a:p>
            <a:pPr>
              <a:lnSpc>
                <a:spcPct val="100000"/>
              </a:lnSpc>
            </a:pPr>
            <a:r>
              <a:rPr lang="en-US" sz="3200" b="1" dirty="0" smtClean="0">
                <a:solidFill>
                  <a:srgbClr val="00B0F0"/>
                </a:solidFill>
                <a:latin typeface="Century Gothic" pitchFamily="34" charset="0"/>
              </a:rPr>
              <a:t>AI Assistants</a:t>
            </a:r>
            <a:endParaRPr lang="en-US" sz="3200" dirty="0">
              <a:solidFill>
                <a:srgbClr val="00B0F0"/>
              </a:solidFill>
              <a:latin typeface="Century Gothic" pitchFamily="34" charset="0"/>
            </a:endParaRPr>
          </a:p>
        </p:txBody>
      </p:sp>
      <p:sp>
        <p:nvSpPr>
          <p:cNvPr id="5" name="Rectangle 4"/>
          <p:cNvSpPr/>
          <p:nvPr/>
        </p:nvSpPr>
        <p:spPr>
          <a:xfrm>
            <a:off x="4279320" y="391180"/>
            <a:ext cx="4788480" cy="523220"/>
          </a:xfrm>
          <a:prstGeom prst="rect">
            <a:avLst/>
          </a:prstGeom>
        </p:spPr>
        <p:txBody>
          <a:bodyPr wrap="square">
            <a:spAutoFit/>
          </a:bodyPr>
          <a:lstStyle/>
          <a:p>
            <a:pPr>
              <a:lnSpc>
                <a:spcPct val="100000"/>
              </a:lnSpc>
            </a:pPr>
            <a:r>
              <a:rPr lang="en-US" sz="2800" b="1" dirty="0" smtClean="0">
                <a:solidFill>
                  <a:srgbClr val="00B0F0"/>
                </a:solidFill>
                <a:latin typeface="Century Gothic" pitchFamily="34" charset="0"/>
              </a:rPr>
              <a:t>Real-time pose estimation</a:t>
            </a:r>
            <a:endParaRPr lang="en-US" sz="2800" dirty="0">
              <a:solidFill>
                <a:srgbClr val="00B0F0"/>
              </a:solidFill>
              <a:latin typeface="Century Gothic" pitchFamily="34" charset="0"/>
            </a:endParaRPr>
          </a:p>
        </p:txBody>
      </p:sp>
    </p:spTree>
    <p:extLst>
      <p:ext uri="{BB962C8B-B14F-4D97-AF65-F5344CB8AC3E}">
        <p14:creationId xmlns:p14="http://schemas.microsoft.com/office/powerpoint/2010/main" val="36977945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USER\Desktop\Machine Learning\ML application\selected\google_m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381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C:\Users\USER\Desktop\Machine Learning\ML application\selected\Netflix_recommendation_lis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73" y="25442"/>
            <a:ext cx="9117227" cy="683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8922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USER\Desktop\Machine Learning\ML application\selected\amazone_recomed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7190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004349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USER\Desktop\Machine Learning\ML application\selected\photo_coloriz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9" y="0"/>
            <a:ext cx="915356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28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USER\Desktop\Machine Learning\ML application\selected\photo_coloriz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067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832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USER\Desktop\Machine Learning\ML application\selected\auto friends and location tagging suggestion.jpg"/>
          <p:cNvPicPr>
            <a:picLocks noChangeAspect="1" noChangeArrowheads="1"/>
          </p:cNvPicPr>
          <p:nvPr/>
        </p:nvPicPr>
        <p:blipFill rotWithShape="1">
          <a:blip r:embed="rId3">
            <a:extLst>
              <a:ext uri="{28A0092B-C50C-407E-A947-70E740481C1C}">
                <a14:useLocalDpi xmlns:a14="http://schemas.microsoft.com/office/drawing/2010/main" val="0"/>
              </a:ext>
            </a:extLst>
          </a:blip>
          <a:srcRect r="14719"/>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28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Machine Learning\ML application\selected\fb apps on alt message 0.jpg"/>
          <p:cNvPicPr>
            <a:picLocks noChangeAspect="1" noChangeArrowheads="1"/>
          </p:cNvPicPr>
          <p:nvPr/>
        </p:nvPicPr>
        <p:blipFill rotWithShape="1">
          <a:blip r:embed="rId3">
            <a:extLst>
              <a:ext uri="{28A0092B-C50C-407E-A947-70E740481C1C}">
                <a14:useLocalDpi xmlns:a14="http://schemas.microsoft.com/office/drawing/2010/main" val="0"/>
              </a:ext>
            </a:extLst>
          </a:blip>
          <a:srcRect t="6666" r="29901"/>
          <a:stretch/>
        </p:blipFill>
        <p:spPr bwMode="auto">
          <a:xfrm>
            <a:off x="0" y="0"/>
            <a:ext cx="9144000" cy="6781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197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609600"/>
            <a:ext cx="9067800" cy="6247864"/>
          </a:xfrm>
          <a:prstGeom prst="rect">
            <a:avLst/>
          </a:prstGeom>
        </p:spPr>
        <p:txBody>
          <a:bodyPr wrap="square">
            <a:spAutoFit/>
          </a:bodyPr>
          <a:lstStyle/>
          <a:p>
            <a:r>
              <a:rPr lang="en-US" sz="4000" dirty="0" smtClean="0">
                <a:latin typeface="Century Gothic" pitchFamily="34" charset="0"/>
              </a:rPr>
              <a:t>It’s </a:t>
            </a:r>
            <a:r>
              <a:rPr lang="en-US" sz="4000" dirty="0">
                <a:latin typeface="Century Gothic" pitchFamily="34" charset="0"/>
              </a:rPr>
              <a:t>no surprise that some of the biggest names in </a:t>
            </a:r>
            <a:r>
              <a:rPr lang="en-US" sz="4000" dirty="0" smtClean="0">
                <a:latin typeface="Century Gothic" pitchFamily="34" charset="0"/>
              </a:rPr>
              <a:t>CRM Companies like:</a:t>
            </a:r>
          </a:p>
          <a:p>
            <a:endParaRPr lang="en-US" sz="4000" dirty="0">
              <a:latin typeface="Century Gothic" pitchFamily="34" charset="0"/>
            </a:endParaRPr>
          </a:p>
          <a:p>
            <a:endParaRPr lang="en-US" sz="4000" dirty="0" smtClean="0">
              <a:latin typeface="Century Gothic" pitchFamily="34" charset="0"/>
            </a:endParaRPr>
          </a:p>
          <a:p>
            <a:endParaRPr lang="en-US" sz="4000" dirty="0">
              <a:latin typeface="Century Gothic" pitchFamily="34" charset="0"/>
            </a:endParaRPr>
          </a:p>
          <a:p>
            <a:endParaRPr lang="en-US" sz="4000" dirty="0" smtClean="0">
              <a:latin typeface="Century Gothic" pitchFamily="34" charset="0"/>
            </a:endParaRPr>
          </a:p>
          <a:p>
            <a:r>
              <a:rPr lang="en-US" sz="4000" dirty="0" smtClean="0">
                <a:latin typeface="Century Gothic" pitchFamily="34" charset="0"/>
              </a:rPr>
              <a:t>have </a:t>
            </a:r>
            <a:r>
              <a:rPr lang="en-US" sz="4000" dirty="0">
                <a:latin typeface="Century Gothic" pitchFamily="34" charset="0"/>
              </a:rPr>
              <a:t>all integrated some form of AI into their platforms over the last few years.</a:t>
            </a:r>
          </a:p>
        </p:txBody>
      </p:sp>
      <p:sp>
        <p:nvSpPr>
          <p:cNvPr id="3" name="TextShape 1"/>
          <p:cNvSpPr txBox="1"/>
          <p:nvPr/>
        </p:nvSpPr>
        <p:spPr>
          <a:xfrm>
            <a:off x="76200" y="152400"/>
            <a:ext cx="4724400" cy="335580"/>
          </a:xfrm>
          <a:prstGeom prst="rect">
            <a:avLst/>
          </a:prstGeom>
        </p:spPr>
        <p:txBody>
          <a:bodyPr/>
          <a:lstStyle/>
          <a:p>
            <a:pPr>
              <a:lnSpc>
                <a:spcPct val="100000"/>
              </a:lnSpc>
            </a:pPr>
            <a:r>
              <a:rPr lang="en-US" sz="2000" b="1" dirty="0" smtClean="0">
                <a:solidFill>
                  <a:srgbClr val="00B0F0"/>
                </a:solidFill>
                <a:latin typeface="Arial Black"/>
              </a:rPr>
              <a:t>Examples of CRM with AI &amp; ML</a:t>
            </a:r>
            <a:endParaRPr sz="2000" dirty="0">
              <a:solidFill>
                <a:srgbClr val="00B0F0"/>
              </a:solidFill>
            </a:endParaRPr>
          </a:p>
        </p:txBody>
      </p:sp>
      <p:cxnSp>
        <p:nvCxnSpPr>
          <p:cNvPr id="4" name="Straight Arrow Connector 3"/>
          <p:cNvCxnSpPr/>
          <p:nvPr/>
        </p:nvCxnSpPr>
        <p:spPr>
          <a:xfrm>
            <a:off x="152400" y="609600"/>
            <a:ext cx="46482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1026" name="Picture 2" descr="C:\Users\USER\Desktop\zoh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8675" y="2428875"/>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USER\Desktop\microsoft_dynamic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1690" y="2395538"/>
            <a:ext cx="22098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USER\Desktop\salesfor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16" y="266196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USER\Desktop\sugar_crm.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2662238"/>
            <a:ext cx="2486025"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513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USER\Desktop\google trend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41" y="762000"/>
            <a:ext cx="9022459" cy="5867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Shape 1"/>
          <p:cNvSpPr txBox="1"/>
          <p:nvPr/>
        </p:nvSpPr>
        <p:spPr>
          <a:xfrm>
            <a:off x="76200" y="152400"/>
            <a:ext cx="4724400" cy="335580"/>
          </a:xfrm>
          <a:prstGeom prst="rect">
            <a:avLst/>
          </a:prstGeom>
        </p:spPr>
        <p:txBody>
          <a:bodyPr/>
          <a:lstStyle/>
          <a:p>
            <a:pPr>
              <a:lnSpc>
                <a:spcPct val="100000"/>
              </a:lnSpc>
            </a:pPr>
            <a:r>
              <a:rPr lang="en-US" sz="2000" b="1" dirty="0" smtClean="0">
                <a:solidFill>
                  <a:srgbClr val="00B0F0"/>
                </a:solidFill>
                <a:latin typeface="Arial Black"/>
              </a:rPr>
              <a:t>Market Trend: Machine Learning</a:t>
            </a:r>
            <a:endParaRPr sz="2000" dirty="0">
              <a:solidFill>
                <a:srgbClr val="00B0F0"/>
              </a:solidFill>
            </a:endParaRPr>
          </a:p>
        </p:txBody>
      </p:sp>
      <p:cxnSp>
        <p:nvCxnSpPr>
          <p:cNvPr id="7" name="Straight Arrow Connector 6"/>
          <p:cNvCxnSpPr/>
          <p:nvPr/>
        </p:nvCxnSpPr>
        <p:spPr>
          <a:xfrm>
            <a:off x="152400" y="609600"/>
            <a:ext cx="46482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40707887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76200" y="152400"/>
            <a:ext cx="6553200" cy="335580"/>
          </a:xfrm>
          <a:prstGeom prst="rect">
            <a:avLst/>
          </a:prstGeom>
        </p:spPr>
        <p:txBody>
          <a:bodyPr/>
          <a:lstStyle/>
          <a:p>
            <a:pPr>
              <a:lnSpc>
                <a:spcPct val="100000"/>
              </a:lnSpc>
            </a:pPr>
            <a:r>
              <a:rPr lang="en-US" sz="2000" b="1" dirty="0" smtClean="0">
                <a:solidFill>
                  <a:srgbClr val="00B0F0"/>
                </a:solidFill>
                <a:latin typeface="Arial Black"/>
              </a:rPr>
              <a:t>Open Source Libraries for Machine Learning</a:t>
            </a:r>
            <a:endParaRPr sz="2000" dirty="0">
              <a:solidFill>
                <a:srgbClr val="00B0F0"/>
              </a:solidFill>
            </a:endParaRPr>
          </a:p>
        </p:txBody>
      </p:sp>
      <p:cxnSp>
        <p:nvCxnSpPr>
          <p:cNvPr id="4" name="Straight Arrow Connector 3"/>
          <p:cNvCxnSpPr/>
          <p:nvPr/>
        </p:nvCxnSpPr>
        <p:spPr>
          <a:xfrm>
            <a:off x="152400" y="609600"/>
            <a:ext cx="63246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8194" name="Picture 2" descr="C:\Users\USER\Desktop\Machine Learning\img\New folder (2)\scikit learn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737" y="5029201"/>
            <a:ext cx="3161863" cy="1704926"/>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USER\Desktop\Machine Learning\img\New folder (2)\tensor flo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2743200"/>
            <a:ext cx="2343151" cy="19526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Users\USER\Desktop\pyth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9" y="4067861"/>
            <a:ext cx="2732301" cy="273230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Users\USER\Desktop\keras-logo-2018-large-120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838201"/>
            <a:ext cx="3521121" cy="1019392"/>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rot="5400000">
            <a:off x="4075353" y="2133601"/>
            <a:ext cx="733208" cy="181193"/>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2" name="Right Arrow 11"/>
          <p:cNvSpPr/>
          <p:nvPr/>
        </p:nvSpPr>
        <p:spPr>
          <a:xfrm rot="19741619">
            <a:off x="2174897" y="4709890"/>
            <a:ext cx="958877" cy="213605"/>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3" name="Right Arrow 12"/>
          <p:cNvSpPr/>
          <p:nvPr/>
        </p:nvSpPr>
        <p:spPr>
          <a:xfrm rot="13008514">
            <a:off x="5457903" y="4973036"/>
            <a:ext cx="1213075" cy="233559"/>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0736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USER\Desktop\Machine Learning\img\New folder (2)\projections-1-1024x87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9814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Machine Learning\IMAGEN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687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593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76200" y="304800"/>
            <a:ext cx="6781800" cy="335580"/>
          </a:xfrm>
          <a:prstGeom prst="rect">
            <a:avLst/>
          </a:prstGeom>
        </p:spPr>
        <p:txBody>
          <a:bodyPr/>
          <a:lstStyle/>
          <a:p>
            <a:pPr>
              <a:lnSpc>
                <a:spcPct val="100000"/>
              </a:lnSpc>
            </a:pPr>
            <a:r>
              <a:rPr lang="en-US" sz="2000" b="1" dirty="0" smtClean="0">
                <a:solidFill>
                  <a:srgbClr val="00B0F0"/>
                </a:solidFill>
                <a:latin typeface="Arial Black"/>
              </a:rPr>
              <a:t>Growing use of Machine Learning  at Google</a:t>
            </a:r>
            <a:endParaRPr sz="2000" dirty="0">
              <a:solidFill>
                <a:srgbClr val="00B0F0"/>
              </a:solidFill>
            </a:endParaRPr>
          </a:p>
        </p:txBody>
      </p:sp>
      <p:cxnSp>
        <p:nvCxnSpPr>
          <p:cNvPr id="4" name="Straight Arrow Connector 3"/>
          <p:cNvCxnSpPr/>
          <p:nvPr/>
        </p:nvCxnSpPr>
        <p:spPr>
          <a:xfrm>
            <a:off x="152400" y="762000"/>
            <a:ext cx="63246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1026" name="Picture 2" descr="C:\Users\USER\Desktop\attachments\Screenshot_2019-03-04-17-25-04-7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524000"/>
            <a:ext cx="89916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308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24001" y="152400"/>
            <a:ext cx="6400800" cy="369332"/>
          </a:xfrm>
          <a:prstGeom prst="rect">
            <a:avLst/>
          </a:prstGeom>
        </p:spPr>
        <p:txBody>
          <a:bodyPr wrap="square">
            <a:spAutoFit/>
          </a:bodyPr>
          <a:lstStyle/>
          <a:p>
            <a:r>
              <a:rPr lang="en-US" dirty="0" smtClean="0">
                <a:latin typeface="Century Gothic" pitchFamily="34" charset="0"/>
              </a:rPr>
              <a:t>It is very hard to write programs that solve problems like:</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64671"/>
            <a:ext cx="9144000" cy="1993329"/>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371600"/>
            <a:ext cx="3191256" cy="2971800"/>
          </a:xfrm>
          <a:prstGeom prst="rect">
            <a:avLst/>
          </a:prstGeom>
        </p:spPr>
      </p:pic>
      <p:sp>
        <p:nvSpPr>
          <p:cNvPr id="13" name="Rectangle 12"/>
          <p:cNvSpPr/>
          <p:nvPr/>
        </p:nvSpPr>
        <p:spPr>
          <a:xfrm>
            <a:off x="3581400" y="4495339"/>
            <a:ext cx="2362200" cy="369332"/>
          </a:xfrm>
          <a:prstGeom prst="rect">
            <a:avLst/>
          </a:prstGeom>
        </p:spPr>
        <p:txBody>
          <a:bodyPr wrap="square">
            <a:spAutoFit/>
          </a:bodyPr>
          <a:lstStyle/>
          <a:p>
            <a:r>
              <a:rPr lang="en-US" dirty="0">
                <a:latin typeface="Century Gothic" pitchFamily="34" charset="0"/>
              </a:rPr>
              <a:t>r</a:t>
            </a:r>
            <a:r>
              <a:rPr lang="en-US" dirty="0" smtClean="0">
                <a:latin typeface="Century Gothic" pitchFamily="34" charset="0"/>
              </a:rPr>
              <a:t>ecognizing </a:t>
            </a:r>
            <a:r>
              <a:rPr lang="en-US" dirty="0">
                <a:latin typeface="Century Gothic" pitchFamily="34" charset="0"/>
              </a:rPr>
              <a:t>a </a:t>
            </a:r>
            <a:r>
              <a:rPr lang="en-US" dirty="0" smtClean="0">
                <a:latin typeface="Century Gothic" pitchFamily="34" charset="0"/>
              </a:rPr>
              <a:t>face</a:t>
            </a:r>
            <a:endParaRPr lang="en-US" dirty="0">
              <a:latin typeface="Century Gothic" pitchFamily="34" charset="0"/>
            </a:endParaRPr>
          </a:p>
        </p:txBody>
      </p:sp>
      <p:sp>
        <p:nvSpPr>
          <p:cNvPr id="14" name="Rectangle 13"/>
          <p:cNvSpPr/>
          <p:nvPr/>
        </p:nvSpPr>
        <p:spPr>
          <a:xfrm>
            <a:off x="6299837" y="1611868"/>
            <a:ext cx="1433406" cy="369332"/>
          </a:xfrm>
          <a:prstGeom prst="rect">
            <a:avLst/>
          </a:prstGeom>
        </p:spPr>
        <p:txBody>
          <a:bodyPr wrap="none">
            <a:spAutoFit/>
          </a:bodyPr>
          <a:lstStyle/>
          <a:p>
            <a:r>
              <a:rPr lang="en-US" dirty="0" smtClean="0">
                <a:latin typeface="Century Gothic" pitchFamily="34" charset="0"/>
              </a:rPr>
              <a:t>Dog or Cat</a:t>
            </a:r>
            <a:endParaRPr lang="en-US" dirty="0">
              <a:latin typeface="Century Gothic" pitchFamily="34" charset="0"/>
            </a:endParaRPr>
          </a:p>
        </p:txBody>
      </p:sp>
      <p:sp>
        <p:nvSpPr>
          <p:cNvPr id="15" name="Rectangle 14"/>
          <p:cNvSpPr/>
          <p:nvPr/>
        </p:nvSpPr>
        <p:spPr>
          <a:xfrm>
            <a:off x="870714" y="762000"/>
            <a:ext cx="2089033" cy="369332"/>
          </a:xfrm>
          <a:prstGeom prst="rect">
            <a:avLst/>
          </a:prstGeom>
        </p:spPr>
        <p:txBody>
          <a:bodyPr wrap="none">
            <a:spAutoFit/>
          </a:bodyPr>
          <a:lstStyle/>
          <a:p>
            <a:r>
              <a:rPr lang="en-US" dirty="0" smtClean="0">
                <a:latin typeface="Century Gothic" pitchFamily="34" charset="0"/>
              </a:rPr>
              <a:t>Apple or Orange</a:t>
            </a:r>
            <a:endParaRPr lang="en-US" dirty="0">
              <a:latin typeface="Century Gothic" pitchFamily="34" charset="0"/>
            </a:endParaRPr>
          </a:p>
        </p:txBody>
      </p:sp>
      <p:pic>
        <p:nvPicPr>
          <p:cNvPr id="16" name="Picture 2" descr="C:\Users\USER\Desktop\Machine Learning\img\z35vm2ds-1409634662.jpg"/>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32438" y="2745905"/>
            <a:ext cx="3477562" cy="160342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Users\USER\Desktop\Machine Learning\img\gettyimages-88200884-1024x102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1106800"/>
            <a:ext cx="2664762" cy="16364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C:\Users\USER\Desktop\Machine Learning\img\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4275" y="914400"/>
            <a:ext cx="2143125"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15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76200" y="152400"/>
            <a:ext cx="6324600" cy="335580"/>
          </a:xfrm>
          <a:prstGeom prst="rect">
            <a:avLst/>
          </a:prstGeom>
        </p:spPr>
        <p:txBody>
          <a:bodyPr/>
          <a:lstStyle/>
          <a:p>
            <a:pPr>
              <a:lnSpc>
                <a:spcPct val="100000"/>
              </a:lnSpc>
            </a:pPr>
            <a:r>
              <a:rPr lang="en-US" sz="2000" b="1" dirty="0" smtClean="0">
                <a:solidFill>
                  <a:srgbClr val="00B0F0"/>
                </a:solidFill>
                <a:latin typeface="Arial Black"/>
              </a:rPr>
              <a:t>Google API to use Machine Learning models</a:t>
            </a:r>
            <a:endParaRPr sz="2000" dirty="0">
              <a:solidFill>
                <a:srgbClr val="00B0F0"/>
              </a:solidFill>
            </a:endParaRPr>
          </a:p>
        </p:txBody>
      </p:sp>
      <p:cxnSp>
        <p:nvCxnSpPr>
          <p:cNvPr id="3" name="Straight Arrow Connector 2"/>
          <p:cNvCxnSpPr/>
          <p:nvPr/>
        </p:nvCxnSpPr>
        <p:spPr>
          <a:xfrm>
            <a:off x="152400" y="609600"/>
            <a:ext cx="62484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2050" name="Picture 2" descr="C:\Users\USER\Desktop\Machine Learning\TensorFlow\train your model or user\Google Using ML in AP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362075"/>
            <a:ext cx="571500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313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USER\Desktop\ML ppt\ML API's by Google\Screenshot_2018-12-30-15-13-55-6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8200"/>
            <a:ext cx="9144000" cy="5362576"/>
          </a:xfrm>
          <a:prstGeom prst="rect">
            <a:avLst/>
          </a:prstGeom>
          <a:noFill/>
          <a:extLst>
            <a:ext uri="{909E8E84-426E-40DD-AFC4-6F175D3DCCD1}">
              <a14:hiddenFill xmlns:a14="http://schemas.microsoft.com/office/drawing/2010/main">
                <a:solidFill>
                  <a:srgbClr val="FFFFFF"/>
                </a:solidFill>
              </a14:hiddenFill>
            </a:ext>
          </a:extLst>
        </p:spPr>
      </p:pic>
      <p:sp>
        <p:nvSpPr>
          <p:cNvPr id="5" name="TextShape 1"/>
          <p:cNvSpPr txBox="1"/>
          <p:nvPr/>
        </p:nvSpPr>
        <p:spPr>
          <a:xfrm>
            <a:off x="76200" y="152400"/>
            <a:ext cx="2514600" cy="335580"/>
          </a:xfrm>
          <a:prstGeom prst="rect">
            <a:avLst/>
          </a:prstGeom>
        </p:spPr>
        <p:txBody>
          <a:bodyPr/>
          <a:lstStyle/>
          <a:p>
            <a:pPr>
              <a:lnSpc>
                <a:spcPct val="100000"/>
              </a:lnSpc>
            </a:pPr>
            <a:r>
              <a:rPr lang="en-US" sz="2000" b="1" dirty="0" smtClean="0">
                <a:solidFill>
                  <a:srgbClr val="00B0F0"/>
                </a:solidFill>
                <a:latin typeface="Arial Black"/>
              </a:rPr>
              <a:t>Cloud Vision API</a:t>
            </a:r>
            <a:endParaRPr sz="2000" dirty="0">
              <a:solidFill>
                <a:srgbClr val="00B0F0"/>
              </a:solidFill>
            </a:endParaRPr>
          </a:p>
        </p:txBody>
      </p:sp>
      <p:cxnSp>
        <p:nvCxnSpPr>
          <p:cNvPr id="6" name="Straight Arrow Connector 5"/>
          <p:cNvCxnSpPr/>
          <p:nvPr/>
        </p:nvCxnSpPr>
        <p:spPr>
          <a:xfrm>
            <a:off x="152400" y="609600"/>
            <a:ext cx="24384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7" name="Rectangle 6"/>
          <p:cNvSpPr/>
          <p:nvPr/>
        </p:nvSpPr>
        <p:spPr>
          <a:xfrm>
            <a:off x="5700827" y="6400800"/>
            <a:ext cx="3290773" cy="369332"/>
          </a:xfrm>
          <a:prstGeom prst="rect">
            <a:avLst/>
          </a:prstGeom>
        </p:spPr>
        <p:txBody>
          <a:bodyPr wrap="none">
            <a:spAutoFit/>
          </a:bodyPr>
          <a:lstStyle/>
          <a:p>
            <a:r>
              <a:rPr lang="en-US" dirty="0">
                <a:hlinkClick r:id="rId4"/>
              </a:rPr>
              <a:t>https://cloud.google.com/vision/</a:t>
            </a:r>
            <a:endParaRPr lang="en-US" dirty="0"/>
          </a:p>
        </p:txBody>
      </p:sp>
      <p:sp>
        <p:nvSpPr>
          <p:cNvPr id="9" name="TextBox 8"/>
          <p:cNvSpPr txBox="1"/>
          <p:nvPr/>
        </p:nvSpPr>
        <p:spPr>
          <a:xfrm>
            <a:off x="3162300" y="6412468"/>
            <a:ext cx="2654316" cy="369332"/>
          </a:xfrm>
          <a:prstGeom prst="rect">
            <a:avLst/>
          </a:prstGeom>
          <a:noFill/>
        </p:spPr>
        <p:txBody>
          <a:bodyPr wrap="none" rtlCol="0">
            <a:spAutoFit/>
          </a:bodyPr>
          <a:lstStyle/>
          <a:p>
            <a:r>
              <a:rPr lang="en-US" b="1" dirty="0" smtClean="0">
                <a:solidFill>
                  <a:srgbClr val="00B0F0"/>
                </a:solidFill>
              </a:rPr>
              <a:t>Here you can try this API :</a:t>
            </a:r>
            <a:endParaRPr lang="en-US" b="1" dirty="0">
              <a:solidFill>
                <a:srgbClr val="00B0F0"/>
              </a:solidFill>
            </a:endParaRPr>
          </a:p>
        </p:txBody>
      </p:sp>
    </p:spTree>
    <p:extLst>
      <p:ext uri="{BB962C8B-B14F-4D97-AF65-F5344CB8AC3E}">
        <p14:creationId xmlns:p14="http://schemas.microsoft.com/office/powerpoint/2010/main" val="4139299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p:cNvSpPr txBox="1"/>
          <p:nvPr/>
        </p:nvSpPr>
        <p:spPr>
          <a:xfrm>
            <a:off x="76199" y="152400"/>
            <a:ext cx="4267201" cy="335580"/>
          </a:xfrm>
          <a:prstGeom prst="rect">
            <a:avLst/>
          </a:prstGeom>
        </p:spPr>
        <p:txBody>
          <a:bodyPr/>
          <a:lstStyle/>
          <a:p>
            <a:pPr>
              <a:lnSpc>
                <a:spcPct val="100000"/>
              </a:lnSpc>
            </a:pPr>
            <a:r>
              <a:rPr lang="en-US" sz="2000" b="1" dirty="0" smtClean="0">
                <a:solidFill>
                  <a:srgbClr val="00B0F0"/>
                </a:solidFill>
                <a:latin typeface="Arial Black"/>
              </a:rPr>
              <a:t>Cloud Video Intelligence API</a:t>
            </a:r>
            <a:endParaRPr sz="2000" dirty="0">
              <a:solidFill>
                <a:srgbClr val="00B0F0"/>
              </a:solidFill>
            </a:endParaRPr>
          </a:p>
        </p:txBody>
      </p:sp>
      <p:cxnSp>
        <p:nvCxnSpPr>
          <p:cNvPr id="6" name="Straight Arrow Connector 5"/>
          <p:cNvCxnSpPr/>
          <p:nvPr/>
        </p:nvCxnSpPr>
        <p:spPr>
          <a:xfrm>
            <a:off x="152400" y="609600"/>
            <a:ext cx="41910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7" name="Rectangle 6"/>
          <p:cNvSpPr/>
          <p:nvPr/>
        </p:nvSpPr>
        <p:spPr>
          <a:xfrm>
            <a:off x="4731254" y="6412468"/>
            <a:ext cx="4412746" cy="369332"/>
          </a:xfrm>
          <a:prstGeom prst="rect">
            <a:avLst/>
          </a:prstGeom>
        </p:spPr>
        <p:txBody>
          <a:bodyPr wrap="none">
            <a:spAutoFit/>
          </a:bodyPr>
          <a:lstStyle/>
          <a:p>
            <a:r>
              <a:rPr lang="en-US" dirty="0">
                <a:hlinkClick r:id="rId3"/>
              </a:rPr>
              <a:t>https://cloud.google.com/video-intelligence/</a:t>
            </a:r>
            <a:endParaRPr lang="en-US" dirty="0"/>
          </a:p>
        </p:txBody>
      </p:sp>
      <p:pic>
        <p:nvPicPr>
          <p:cNvPr id="6146" name="Picture 2" descr="C:\Users\USER\Desktop\ML ppt\ML API's by Google\video-intelligen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 y="838200"/>
            <a:ext cx="9101138" cy="52101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247900" y="6412468"/>
            <a:ext cx="2654316" cy="369332"/>
          </a:xfrm>
          <a:prstGeom prst="rect">
            <a:avLst/>
          </a:prstGeom>
          <a:noFill/>
        </p:spPr>
        <p:txBody>
          <a:bodyPr wrap="none" rtlCol="0">
            <a:spAutoFit/>
          </a:bodyPr>
          <a:lstStyle/>
          <a:p>
            <a:r>
              <a:rPr lang="en-US" b="1" dirty="0" smtClean="0">
                <a:solidFill>
                  <a:srgbClr val="00B0F0"/>
                </a:solidFill>
              </a:rPr>
              <a:t>Here you can try this API :</a:t>
            </a:r>
            <a:endParaRPr lang="en-US" b="1" dirty="0">
              <a:solidFill>
                <a:srgbClr val="00B0F0"/>
              </a:solidFill>
            </a:endParaRPr>
          </a:p>
        </p:txBody>
      </p:sp>
    </p:spTree>
    <p:extLst>
      <p:ext uri="{BB962C8B-B14F-4D97-AF65-F5344CB8AC3E}">
        <p14:creationId xmlns:p14="http://schemas.microsoft.com/office/powerpoint/2010/main" val="2305487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p:cNvSpPr txBox="1"/>
          <p:nvPr/>
        </p:nvSpPr>
        <p:spPr>
          <a:xfrm>
            <a:off x="76199" y="152400"/>
            <a:ext cx="4267201" cy="335580"/>
          </a:xfrm>
          <a:prstGeom prst="rect">
            <a:avLst/>
          </a:prstGeom>
        </p:spPr>
        <p:txBody>
          <a:bodyPr/>
          <a:lstStyle/>
          <a:p>
            <a:pPr>
              <a:lnSpc>
                <a:spcPct val="100000"/>
              </a:lnSpc>
            </a:pPr>
            <a:r>
              <a:rPr lang="en-US" sz="2000" b="1" dirty="0" smtClean="0">
                <a:solidFill>
                  <a:srgbClr val="00B0F0"/>
                </a:solidFill>
                <a:latin typeface="Arial Black"/>
              </a:rPr>
              <a:t>Cloud Natural Language API</a:t>
            </a:r>
            <a:endParaRPr sz="2000" dirty="0">
              <a:solidFill>
                <a:srgbClr val="00B0F0"/>
              </a:solidFill>
            </a:endParaRPr>
          </a:p>
        </p:txBody>
      </p:sp>
      <p:cxnSp>
        <p:nvCxnSpPr>
          <p:cNvPr id="6" name="Straight Arrow Connector 5"/>
          <p:cNvCxnSpPr/>
          <p:nvPr/>
        </p:nvCxnSpPr>
        <p:spPr>
          <a:xfrm>
            <a:off x="152400" y="609600"/>
            <a:ext cx="41910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7" name="Rectangle 6"/>
          <p:cNvSpPr/>
          <p:nvPr/>
        </p:nvSpPr>
        <p:spPr>
          <a:xfrm>
            <a:off x="4808839" y="6412468"/>
            <a:ext cx="4335161" cy="369332"/>
          </a:xfrm>
          <a:prstGeom prst="rect">
            <a:avLst/>
          </a:prstGeom>
        </p:spPr>
        <p:txBody>
          <a:bodyPr wrap="none">
            <a:spAutoFit/>
          </a:bodyPr>
          <a:lstStyle/>
          <a:p>
            <a:r>
              <a:rPr lang="en-US" dirty="0" smtClean="0">
                <a:hlinkClick r:id="rId3"/>
              </a:rPr>
              <a:t>https</a:t>
            </a:r>
            <a:r>
              <a:rPr lang="en-US" dirty="0">
                <a:hlinkClick r:id="rId3"/>
              </a:rPr>
              <a:t>://cloud.google.com/natural-language/</a:t>
            </a:r>
            <a:endParaRPr lang="en-US" dirty="0"/>
          </a:p>
        </p:txBody>
      </p:sp>
      <p:pic>
        <p:nvPicPr>
          <p:cNvPr id="7170" name="Picture 2" descr="C:\Users\USER\Desktop\ML ppt\ML API's by Google\Natural_Langue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23" y="762000"/>
            <a:ext cx="9121977" cy="51768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47900" y="6412468"/>
            <a:ext cx="2654316" cy="369332"/>
          </a:xfrm>
          <a:prstGeom prst="rect">
            <a:avLst/>
          </a:prstGeom>
          <a:noFill/>
        </p:spPr>
        <p:txBody>
          <a:bodyPr wrap="none" rtlCol="0">
            <a:spAutoFit/>
          </a:bodyPr>
          <a:lstStyle/>
          <a:p>
            <a:r>
              <a:rPr lang="en-US" b="1" dirty="0" smtClean="0">
                <a:solidFill>
                  <a:srgbClr val="00B0F0"/>
                </a:solidFill>
              </a:rPr>
              <a:t>Here you can try this API :</a:t>
            </a:r>
            <a:endParaRPr lang="en-US" b="1" dirty="0">
              <a:solidFill>
                <a:srgbClr val="00B0F0"/>
              </a:solidFill>
            </a:endParaRPr>
          </a:p>
        </p:txBody>
      </p:sp>
    </p:spTree>
    <p:extLst>
      <p:ext uri="{BB962C8B-B14F-4D97-AF65-F5344CB8AC3E}">
        <p14:creationId xmlns:p14="http://schemas.microsoft.com/office/powerpoint/2010/main" val="3560339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76200" y="152400"/>
            <a:ext cx="4964527" cy="335580"/>
          </a:xfrm>
          <a:prstGeom prst="rect">
            <a:avLst/>
          </a:prstGeom>
        </p:spPr>
        <p:txBody>
          <a:bodyPr/>
          <a:lstStyle/>
          <a:p>
            <a:pPr>
              <a:lnSpc>
                <a:spcPct val="100000"/>
              </a:lnSpc>
            </a:pPr>
            <a:r>
              <a:rPr lang="en-US" sz="2000" b="1" dirty="0" smtClean="0">
                <a:solidFill>
                  <a:srgbClr val="00B0F0"/>
                </a:solidFill>
                <a:latin typeface="Arial Black"/>
              </a:rPr>
              <a:t>Recommended way to get started</a:t>
            </a:r>
            <a:endParaRPr sz="2000" dirty="0">
              <a:solidFill>
                <a:srgbClr val="00B0F0"/>
              </a:solidFill>
            </a:endParaRPr>
          </a:p>
        </p:txBody>
      </p:sp>
      <p:cxnSp>
        <p:nvCxnSpPr>
          <p:cNvPr id="3" name="Straight Arrow Connector 2"/>
          <p:cNvCxnSpPr/>
          <p:nvPr/>
        </p:nvCxnSpPr>
        <p:spPr>
          <a:xfrm>
            <a:off x="152400" y="609600"/>
            <a:ext cx="4888327"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6" name="TextShape 1"/>
          <p:cNvSpPr txBox="1"/>
          <p:nvPr/>
        </p:nvSpPr>
        <p:spPr>
          <a:xfrm>
            <a:off x="914400" y="716580"/>
            <a:ext cx="2895600" cy="335580"/>
          </a:xfrm>
          <a:prstGeom prst="rect">
            <a:avLst/>
          </a:prstGeom>
        </p:spPr>
        <p:txBody>
          <a:bodyPr/>
          <a:lstStyle/>
          <a:p>
            <a:pPr>
              <a:lnSpc>
                <a:spcPct val="100000"/>
              </a:lnSpc>
            </a:pPr>
            <a:r>
              <a:rPr lang="en-US" sz="2000" b="1" dirty="0" smtClean="0">
                <a:solidFill>
                  <a:srgbClr val="00B0F0"/>
                </a:solidFill>
                <a:latin typeface="Arial Black"/>
              </a:rPr>
              <a:t>Tutorials and code</a:t>
            </a:r>
            <a:endParaRPr sz="2000" dirty="0">
              <a:solidFill>
                <a:srgbClr val="00B0F0"/>
              </a:solidFill>
            </a:endParaRPr>
          </a:p>
        </p:txBody>
      </p:sp>
      <p:sp>
        <p:nvSpPr>
          <p:cNvPr id="7" name="TextBox 6"/>
          <p:cNvSpPr txBox="1"/>
          <p:nvPr/>
        </p:nvSpPr>
        <p:spPr>
          <a:xfrm>
            <a:off x="990600" y="1033048"/>
            <a:ext cx="1548373" cy="369332"/>
          </a:xfrm>
          <a:prstGeom prst="rect">
            <a:avLst/>
          </a:prstGeom>
          <a:noFill/>
        </p:spPr>
        <p:txBody>
          <a:bodyPr wrap="none" rtlCol="0">
            <a:spAutoFit/>
          </a:bodyPr>
          <a:lstStyle/>
          <a:p>
            <a:r>
              <a:rPr lang="en-US" u="sng" dirty="0" smtClean="0"/>
              <a:t>tensorflow.org</a:t>
            </a:r>
            <a:endParaRPr lang="en-US" u="sng" dirty="0"/>
          </a:p>
        </p:txBody>
      </p:sp>
      <p:sp>
        <p:nvSpPr>
          <p:cNvPr id="8" name="TextBox 7"/>
          <p:cNvSpPr txBox="1"/>
          <p:nvPr/>
        </p:nvSpPr>
        <p:spPr>
          <a:xfrm>
            <a:off x="4495800" y="1002268"/>
            <a:ext cx="3276600" cy="369332"/>
          </a:xfrm>
          <a:prstGeom prst="rect">
            <a:avLst/>
          </a:prstGeom>
          <a:noFill/>
        </p:spPr>
        <p:txBody>
          <a:bodyPr wrap="square" rtlCol="0">
            <a:spAutoFit/>
          </a:bodyPr>
          <a:lstStyle/>
          <a:p>
            <a:r>
              <a:rPr lang="en-US" dirty="0" err="1" smtClean="0"/>
              <a:t>Udacity</a:t>
            </a:r>
            <a:r>
              <a:rPr lang="en-US" dirty="0" smtClean="0"/>
              <a:t> class </a:t>
            </a:r>
            <a:r>
              <a:rPr lang="en-US" u="sng" dirty="0" smtClean="0"/>
              <a:t>goo.gl/</a:t>
            </a:r>
            <a:r>
              <a:rPr lang="en-US" u="sng" dirty="0" err="1" smtClean="0"/>
              <a:t>iHssII</a:t>
            </a:r>
            <a:endParaRPr lang="en-US" u="sng" dirty="0"/>
          </a:p>
        </p:txBody>
      </p:sp>
      <p:sp>
        <p:nvSpPr>
          <p:cNvPr id="9" name="TextShape 1"/>
          <p:cNvSpPr txBox="1"/>
          <p:nvPr/>
        </p:nvSpPr>
        <p:spPr>
          <a:xfrm>
            <a:off x="4495800" y="731220"/>
            <a:ext cx="4648200" cy="335580"/>
          </a:xfrm>
          <a:prstGeom prst="rect">
            <a:avLst/>
          </a:prstGeom>
        </p:spPr>
        <p:txBody>
          <a:bodyPr/>
          <a:lstStyle/>
          <a:p>
            <a:pPr>
              <a:lnSpc>
                <a:spcPct val="100000"/>
              </a:lnSpc>
            </a:pPr>
            <a:r>
              <a:rPr lang="en-US" sz="2000" dirty="0" smtClean="0">
                <a:solidFill>
                  <a:srgbClr val="00B0F0"/>
                </a:solidFill>
                <a:latin typeface="Arial Black"/>
              </a:rPr>
              <a:t>Deep Learning with </a:t>
            </a:r>
            <a:r>
              <a:rPr lang="en-US" sz="2000" dirty="0" err="1" smtClean="0">
                <a:solidFill>
                  <a:srgbClr val="00B0F0"/>
                </a:solidFill>
                <a:latin typeface="Arial Black"/>
              </a:rPr>
              <a:t>TensorFlow</a:t>
            </a:r>
            <a:endParaRPr sz="2000" dirty="0">
              <a:solidFill>
                <a:srgbClr val="00B0F0"/>
              </a:solidFill>
            </a:endParaRPr>
          </a:p>
        </p:txBody>
      </p:sp>
      <p:sp>
        <p:nvSpPr>
          <p:cNvPr id="10" name="TextBox 9"/>
          <p:cNvSpPr txBox="1"/>
          <p:nvPr/>
        </p:nvSpPr>
        <p:spPr>
          <a:xfrm>
            <a:off x="4495800" y="1688068"/>
            <a:ext cx="3343095" cy="369332"/>
          </a:xfrm>
          <a:prstGeom prst="rect">
            <a:avLst/>
          </a:prstGeom>
          <a:noFill/>
        </p:spPr>
        <p:txBody>
          <a:bodyPr wrap="none" rtlCol="0">
            <a:spAutoFit/>
          </a:bodyPr>
          <a:lstStyle/>
          <a:p>
            <a:r>
              <a:rPr lang="en-US" u="sng" dirty="0" smtClean="0"/>
              <a:t>g.co/</a:t>
            </a:r>
            <a:r>
              <a:rPr lang="en-US" u="sng" dirty="0" err="1" smtClean="0"/>
              <a:t>machinelearningcrashcourse</a:t>
            </a:r>
            <a:endParaRPr lang="en-US" u="sng" dirty="0"/>
          </a:p>
        </p:txBody>
      </p:sp>
      <p:sp>
        <p:nvSpPr>
          <p:cNvPr id="11" name="TextShape 1"/>
          <p:cNvSpPr txBox="1"/>
          <p:nvPr/>
        </p:nvSpPr>
        <p:spPr>
          <a:xfrm>
            <a:off x="4495800" y="1417020"/>
            <a:ext cx="4648200" cy="335580"/>
          </a:xfrm>
          <a:prstGeom prst="rect">
            <a:avLst/>
          </a:prstGeom>
        </p:spPr>
        <p:txBody>
          <a:bodyPr/>
          <a:lstStyle/>
          <a:p>
            <a:pPr>
              <a:lnSpc>
                <a:spcPct val="100000"/>
              </a:lnSpc>
            </a:pPr>
            <a:r>
              <a:rPr lang="en-US" sz="2000" dirty="0" smtClean="0">
                <a:solidFill>
                  <a:srgbClr val="00B0F0"/>
                </a:solidFill>
                <a:latin typeface="Arial Black"/>
              </a:rPr>
              <a:t>Machine Learning Crash Course</a:t>
            </a:r>
            <a:endParaRPr sz="2000" dirty="0">
              <a:solidFill>
                <a:srgbClr val="00B0F0"/>
              </a:solidFill>
            </a:endParaRPr>
          </a:p>
        </p:txBody>
      </p:sp>
      <p:pic>
        <p:nvPicPr>
          <p:cNvPr id="1026" name="Picture 2" descr="C:\Users\USER\Desktop\col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454" y="2061810"/>
            <a:ext cx="8206546" cy="4796190"/>
          </a:xfrm>
          <a:prstGeom prst="rect">
            <a:avLst/>
          </a:prstGeom>
          <a:noFill/>
          <a:extLst>
            <a:ext uri="{909E8E84-426E-40DD-AFC4-6F175D3DCCD1}">
              <a14:hiddenFill xmlns:a14="http://schemas.microsoft.com/office/drawing/2010/main">
                <a:solidFill>
                  <a:srgbClr val="FFFFFF"/>
                </a:solidFill>
              </a14:hiddenFill>
            </a:ext>
          </a:extLst>
        </p:spPr>
      </p:pic>
      <p:sp>
        <p:nvSpPr>
          <p:cNvPr id="12" name="TextShape 1"/>
          <p:cNvSpPr txBox="1"/>
          <p:nvPr/>
        </p:nvSpPr>
        <p:spPr>
          <a:xfrm rot="16200000">
            <a:off x="-2202474" y="4198326"/>
            <a:ext cx="4785947" cy="533400"/>
          </a:xfrm>
          <a:prstGeom prst="rect">
            <a:avLst/>
          </a:prstGeom>
        </p:spPr>
        <p:txBody>
          <a:bodyPr/>
          <a:lstStyle/>
          <a:p>
            <a:pPr>
              <a:lnSpc>
                <a:spcPct val="100000"/>
              </a:lnSpc>
            </a:pPr>
            <a:r>
              <a:rPr lang="en-US" sz="4800" dirty="0" smtClean="0">
                <a:solidFill>
                  <a:srgbClr val="FFC000"/>
                </a:solidFill>
                <a:latin typeface="Arial Black"/>
              </a:rPr>
              <a:t>Google </a:t>
            </a:r>
            <a:r>
              <a:rPr lang="en-US" sz="4800" dirty="0" err="1" smtClean="0">
                <a:solidFill>
                  <a:srgbClr val="FFC000"/>
                </a:solidFill>
                <a:latin typeface="Arial Black"/>
              </a:rPr>
              <a:t>Colab</a:t>
            </a:r>
            <a:endParaRPr sz="4800" dirty="0">
              <a:solidFill>
                <a:srgbClr val="FFC000"/>
              </a:solidFill>
            </a:endParaRPr>
          </a:p>
        </p:txBody>
      </p:sp>
      <p:sp>
        <p:nvSpPr>
          <p:cNvPr id="13" name="TextBox 12"/>
          <p:cNvSpPr txBox="1"/>
          <p:nvPr/>
        </p:nvSpPr>
        <p:spPr>
          <a:xfrm>
            <a:off x="1001120" y="1688068"/>
            <a:ext cx="1742080" cy="369332"/>
          </a:xfrm>
          <a:prstGeom prst="rect">
            <a:avLst/>
          </a:prstGeom>
          <a:noFill/>
        </p:spPr>
        <p:txBody>
          <a:bodyPr wrap="none" rtlCol="0">
            <a:spAutoFit/>
          </a:bodyPr>
          <a:lstStyle/>
          <a:p>
            <a:r>
              <a:rPr lang="en-US" u="sng" dirty="0" smtClean="0"/>
              <a:t>cs231n.github.io</a:t>
            </a:r>
            <a:endParaRPr lang="en-US" u="sng" dirty="0"/>
          </a:p>
        </p:txBody>
      </p:sp>
      <p:sp>
        <p:nvSpPr>
          <p:cNvPr id="14" name="TextShape 1"/>
          <p:cNvSpPr txBox="1"/>
          <p:nvPr/>
        </p:nvSpPr>
        <p:spPr>
          <a:xfrm>
            <a:off x="914400" y="1417020"/>
            <a:ext cx="3048000" cy="335580"/>
          </a:xfrm>
          <a:prstGeom prst="rect">
            <a:avLst/>
          </a:prstGeom>
        </p:spPr>
        <p:txBody>
          <a:bodyPr/>
          <a:lstStyle/>
          <a:p>
            <a:pPr>
              <a:lnSpc>
                <a:spcPct val="100000"/>
              </a:lnSpc>
            </a:pPr>
            <a:r>
              <a:rPr lang="en-US" sz="2000" dirty="0" err="1" smtClean="0">
                <a:solidFill>
                  <a:srgbClr val="00B0F0"/>
                </a:solidFill>
                <a:latin typeface="Arial Black"/>
              </a:rPr>
              <a:t>Standford’s</a:t>
            </a:r>
            <a:r>
              <a:rPr lang="en-US" sz="2000" dirty="0" smtClean="0">
                <a:solidFill>
                  <a:srgbClr val="00B0F0"/>
                </a:solidFill>
                <a:latin typeface="Arial Black"/>
              </a:rPr>
              <a:t> CS231n</a:t>
            </a:r>
            <a:endParaRPr sz="2000" dirty="0">
              <a:solidFill>
                <a:srgbClr val="00B0F0"/>
              </a:solidFill>
            </a:endParaRPr>
          </a:p>
        </p:txBody>
      </p:sp>
      <p:sp>
        <p:nvSpPr>
          <p:cNvPr id="16" name="TextBox 15"/>
          <p:cNvSpPr txBox="1"/>
          <p:nvPr/>
        </p:nvSpPr>
        <p:spPr>
          <a:xfrm rot="16200000">
            <a:off x="-1610500" y="4256899"/>
            <a:ext cx="4832867" cy="369332"/>
          </a:xfrm>
          <a:prstGeom prst="rect">
            <a:avLst/>
          </a:prstGeom>
          <a:noFill/>
        </p:spPr>
        <p:txBody>
          <a:bodyPr wrap="square" rtlCol="0">
            <a:spAutoFit/>
          </a:bodyPr>
          <a:lstStyle/>
          <a:p>
            <a:r>
              <a:rPr lang="en-US" u="sng" dirty="0" smtClean="0"/>
              <a:t>Code snippets on:  </a:t>
            </a:r>
            <a:r>
              <a:rPr lang="en-US" b="1" u="sng" dirty="0" err="1" smtClean="0"/>
              <a:t>github</a:t>
            </a:r>
            <a:r>
              <a:rPr lang="en-US" b="1" u="sng" dirty="0" smtClean="0"/>
              <a:t>/</a:t>
            </a:r>
            <a:r>
              <a:rPr lang="en-US" b="1" u="sng" dirty="0" err="1" smtClean="0"/>
              <a:t>tensorflow</a:t>
            </a:r>
            <a:r>
              <a:rPr lang="en-US" b="1" u="sng" dirty="0" smtClean="0"/>
              <a:t>/workshops</a:t>
            </a:r>
            <a:endParaRPr lang="en-US" b="1" u="sng" dirty="0"/>
          </a:p>
        </p:txBody>
      </p:sp>
    </p:spTree>
    <p:extLst>
      <p:ext uri="{BB962C8B-B14F-4D97-AF65-F5344CB8AC3E}">
        <p14:creationId xmlns:p14="http://schemas.microsoft.com/office/powerpoint/2010/main" val="3494974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381000" y="1524000"/>
            <a:ext cx="8458200" cy="0"/>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4" name="TextBox 3"/>
          <p:cNvSpPr txBox="1"/>
          <p:nvPr/>
        </p:nvSpPr>
        <p:spPr>
          <a:xfrm>
            <a:off x="282044" y="1113472"/>
            <a:ext cx="1394356" cy="369332"/>
          </a:xfrm>
          <a:prstGeom prst="rect">
            <a:avLst/>
          </a:prstGeom>
          <a:noFill/>
        </p:spPr>
        <p:txBody>
          <a:bodyPr wrap="none" rtlCol="0">
            <a:spAutoFit/>
          </a:bodyPr>
          <a:lstStyle/>
          <a:p>
            <a:r>
              <a:rPr lang="en-US" dirty="0" smtClean="0"/>
              <a:t>Optimization</a:t>
            </a:r>
            <a:endParaRPr lang="en-US" dirty="0"/>
          </a:p>
        </p:txBody>
      </p:sp>
      <p:sp>
        <p:nvSpPr>
          <p:cNvPr id="5" name="TextBox 4"/>
          <p:cNvSpPr txBox="1"/>
          <p:nvPr/>
        </p:nvSpPr>
        <p:spPr>
          <a:xfrm>
            <a:off x="6781800" y="1113472"/>
            <a:ext cx="2209800" cy="369332"/>
          </a:xfrm>
          <a:prstGeom prst="rect">
            <a:avLst/>
          </a:prstGeom>
          <a:noFill/>
        </p:spPr>
        <p:txBody>
          <a:bodyPr wrap="square" rtlCol="0">
            <a:spAutoFit/>
          </a:bodyPr>
          <a:lstStyle/>
          <a:p>
            <a:r>
              <a:rPr lang="en-US" dirty="0" smtClean="0"/>
              <a:t>Creativity or Strategy</a:t>
            </a:r>
            <a:endParaRPr lang="en-US" dirty="0"/>
          </a:p>
        </p:txBody>
      </p:sp>
      <p:sp>
        <p:nvSpPr>
          <p:cNvPr id="6" name="TextBox 5"/>
          <p:cNvSpPr txBox="1"/>
          <p:nvPr/>
        </p:nvSpPr>
        <p:spPr>
          <a:xfrm>
            <a:off x="228600" y="1646872"/>
            <a:ext cx="2003956" cy="1477328"/>
          </a:xfrm>
          <a:prstGeom prst="rect">
            <a:avLst/>
          </a:prstGeom>
          <a:noFill/>
        </p:spPr>
        <p:txBody>
          <a:bodyPr wrap="square" rtlCol="0">
            <a:spAutoFit/>
          </a:bodyPr>
          <a:lstStyle/>
          <a:p>
            <a:pPr algn="ctr"/>
            <a:r>
              <a:rPr lang="en-US" b="1" dirty="0" smtClean="0"/>
              <a:t>Repetitive</a:t>
            </a:r>
          </a:p>
          <a:p>
            <a:pPr algn="ctr"/>
            <a:endParaRPr lang="en-US" dirty="0" smtClean="0"/>
          </a:p>
          <a:p>
            <a:pPr algn="ctr"/>
            <a:r>
              <a:rPr lang="en-US" dirty="0" smtClean="0"/>
              <a:t>Tele-sales</a:t>
            </a:r>
          </a:p>
          <a:p>
            <a:pPr algn="ctr"/>
            <a:r>
              <a:rPr lang="en-US" dirty="0" smtClean="0"/>
              <a:t>Dishwasher</a:t>
            </a:r>
          </a:p>
          <a:p>
            <a:pPr algn="ctr"/>
            <a:r>
              <a:rPr lang="en-US" dirty="0" smtClean="0"/>
              <a:t>Customer Support</a:t>
            </a:r>
            <a:endParaRPr lang="en-US" dirty="0"/>
          </a:p>
        </p:txBody>
      </p:sp>
      <p:sp>
        <p:nvSpPr>
          <p:cNvPr id="7" name="TextBox 6"/>
          <p:cNvSpPr txBox="1"/>
          <p:nvPr/>
        </p:nvSpPr>
        <p:spPr>
          <a:xfrm>
            <a:off x="2110844" y="1617344"/>
            <a:ext cx="2003956" cy="1477328"/>
          </a:xfrm>
          <a:prstGeom prst="rect">
            <a:avLst/>
          </a:prstGeom>
          <a:noFill/>
        </p:spPr>
        <p:txBody>
          <a:bodyPr wrap="square" rtlCol="0">
            <a:spAutoFit/>
          </a:bodyPr>
          <a:lstStyle/>
          <a:p>
            <a:pPr algn="ctr"/>
            <a:r>
              <a:rPr lang="en-US" b="1" dirty="0" smtClean="0"/>
              <a:t>Routine</a:t>
            </a:r>
          </a:p>
          <a:p>
            <a:pPr algn="ctr"/>
            <a:endParaRPr lang="en-US" dirty="0" smtClean="0"/>
          </a:p>
          <a:p>
            <a:pPr algn="ctr"/>
            <a:r>
              <a:rPr lang="en-US" dirty="0" smtClean="0"/>
              <a:t>Hematologist</a:t>
            </a:r>
          </a:p>
          <a:p>
            <a:pPr algn="ctr"/>
            <a:r>
              <a:rPr lang="en-US" dirty="0"/>
              <a:t>Security Guards</a:t>
            </a:r>
            <a:endParaRPr lang="en-US" dirty="0" smtClean="0"/>
          </a:p>
          <a:p>
            <a:pPr algn="ctr"/>
            <a:r>
              <a:rPr lang="en-US" dirty="0" smtClean="0"/>
              <a:t>Car/Truck driver</a:t>
            </a:r>
          </a:p>
        </p:txBody>
      </p:sp>
      <p:sp>
        <p:nvSpPr>
          <p:cNvPr id="8" name="TextBox 7"/>
          <p:cNvSpPr txBox="1"/>
          <p:nvPr/>
        </p:nvSpPr>
        <p:spPr>
          <a:xfrm>
            <a:off x="4015844" y="1617344"/>
            <a:ext cx="2003956" cy="1477328"/>
          </a:xfrm>
          <a:prstGeom prst="rect">
            <a:avLst/>
          </a:prstGeom>
          <a:noFill/>
        </p:spPr>
        <p:txBody>
          <a:bodyPr wrap="square" rtlCol="0">
            <a:spAutoFit/>
          </a:bodyPr>
          <a:lstStyle/>
          <a:p>
            <a:pPr algn="ctr"/>
            <a:r>
              <a:rPr lang="en-US" b="1" dirty="0" smtClean="0"/>
              <a:t>Optimizing</a:t>
            </a:r>
          </a:p>
          <a:p>
            <a:pPr algn="ctr"/>
            <a:endParaRPr lang="en-US" dirty="0" smtClean="0"/>
          </a:p>
          <a:p>
            <a:pPr algn="ctr"/>
            <a:r>
              <a:rPr lang="en-US" dirty="0"/>
              <a:t>Reporter</a:t>
            </a:r>
          </a:p>
          <a:p>
            <a:pPr algn="ctr"/>
            <a:r>
              <a:rPr lang="en-US" dirty="0" smtClean="0"/>
              <a:t>Radiologist</a:t>
            </a:r>
          </a:p>
          <a:p>
            <a:pPr algn="ctr"/>
            <a:r>
              <a:rPr lang="en-US" dirty="0" smtClean="0"/>
              <a:t>Research Analyst</a:t>
            </a:r>
            <a:endParaRPr lang="en-US" dirty="0"/>
          </a:p>
        </p:txBody>
      </p:sp>
      <p:sp>
        <p:nvSpPr>
          <p:cNvPr id="9" name="TextBox 8"/>
          <p:cNvSpPr txBox="1"/>
          <p:nvPr/>
        </p:nvSpPr>
        <p:spPr>
          <a:xfrm>
            <a:off x="5920844" y="1617344"/>
            <a:ext cx="1622956" cy="1477328"/>
          </a:xfrm>
          <a:prstGeom prst="rect">
            <a:avLst/>
          </a:prstGeom>
          <a:noFill/>
        </p:spPr>
        <p:txBody>
          <a:bodyPr wrap="square" rtlCol="0">
            <a:spAutoFit/>
          </a:bodyPr>
          <a:lstStyle/>
          <a:p>
            <a:pPr algn="ctr"/>
            <a:r>
              <a:rPr lang="en-US" b="1" dirty="0" smtClean="0"/>
              <a:t>Complex</a:t>
            </a:r>
          </a:p>
          <a:p>
            <a:pPr algn="ctr"/>
            <a:endParaRPr lang="en-US" dirty="0" smtClean="0"/>
          </a:p>
          <a:p>
            <a:pPr algn="ctr"/>
            <a:r>
              <a:rPr lang="en-US" dirty="0" smtClean="0"/>
              <a:t>CEO</a:t>
            </a:r>
          </a:p>
          <a:p>
            <a:pPr algn="ctr"/>
            <a:r>
              <a:rPr lang="en-US" dirty="0"/>
              <a:t>Economist</a:t>
            </a:r>
            <a:endParaRPr lang="en-US" dirty="0" smtClean="0"/>
          </a:p>
          <a:p>
            <a:pPr algn="ctr"/>
            <a:r>
              <a:rPr lang="en-US" dirty="0" smtClean="0"/>
              <a:t>ML &amp; AI Expert</a:t>
            </a:r>
          </a:p>
        </p:txBody>
      </p:sp>
      <p:sp>
        <p:nvSpPr>
          <p:cNvPr id="10" name="TextBox 9"/>
          <p:cNvSpPr txBox="1"/>
          <p:nvPr/>
        </p:nvSpPr>
        <p:spPr>
          <a:xfrm>
            <a:off x="7521044" y="1617344"/>
            <a:ext cx="1394356" cy="1477328"/>
          </a:xfrm>
          <a:prstGeom prst="rect">
            <a:avLst/>
          </a:prstGeom>
          <a:noFill/>
        </p:spPr>
        <p:txBody>
          <a:bodyPr wrap="square" rtlCol="0">
            <a:spAutoFit/>
          </a:bodyPr>
          <a:lstStyle/>
          <a:p>
            <a:pPr algn="ctr"/>
            <a:r>
              <a:rPr lang="en-US" b="1" dirty="0" smtClean="0"/>
              <a:t>Creative</a:t>
            </a:r>
          </a:p>
          <a:p>
            <a:pPr algn="ctr"/>
            <a:endParaRPr lang="en-US" dirty="0" smtClean="0"/>
          </a:p>
          <a:p>
            <a:pPr algn="ctr"/>
            <a:r>
              <a:rPr lang="en-US" dirty="0" smtClean="0"/>
              <a:t>Artist</a:t>
            </a:r>
          </a:p>
          <a:p>
            <a:pPr algn="ctr"/>
            <a:r>
              <a:rPr lang="en-US" dirty="0" smtClean="0"/>
              <a:t>Scientist</a:t>
            </a:r>
            <a:endParaRPr lang="en-US" dirty="0"/>
          </a:p>
          <a:p>
            <a:pPr algn="ctr"/>
            <a:r>
              <a:rPr lang="en-US" dirty="0" smtClean="0"/>
              <a:t>Columnist</a:t>
            </a:r>
          </a:p>
        </p:txBody>
      </p:sp>
      <p:sp>
        <p:nvSpPr>
          <p:cNvPr id="11" name="TextBox 10"/>
          <p:cNvSpPr txBox="1"/>
          <p:nvPr/>
        </p:nvSpPr>
        <p:spPr>
          <a:xfrm>
            <a:off x="228600" y="4368463"/>
            <a:ext cx="2003956" cy="369332"/>
          </a:xfrm>
          <a:prstGeom prst="rect">
            <a:avLst/>
          </a:prstGeom>
          <a:noFill/>
        </p:spPr>
        <p:txBody>
          <a:bodyPr wrap="square" rtlCol="0">
            <a:spAutoFit/>
          </a:bodyPr>
          <a:lstStyle/>
          <a:p>
            <a:pPr algn="ctr"/>
            <a:r>
              <a:rPr lang="en-US" b="1" dirty="0" smtClean="0"/>
              <a:t>Repetitive</a:t>
            </a:r>
          </a:p>
        </p:txBody>
      </p:sp>
      <p:sp>
        <p:nvSpPr>
          <p:cNvPr id="12" name="TextBox 11"/>
          <p:cNvSpPr txBox="1"/>
          <p:nvPr/>
        </p:nvSpPr>
        <p:spPr>
          <a:xfrm>
            <a:off x="2110844" y="4338935"/>
            <a:ext cx="2003956" cy="369332"/>
          </a:xfrm>
          <a:prstGeom prst="rect">
            <a:avLst/>
          </a:prstGeom>
          <a:noFill/>
        </p:spPr>
        <p:txBody>
          <a:bodyPr wrap="square" rtlCol="0">
            <a:spAutoFit/>
          </a:bodyPr>
          <a:lstStyle/>
          <a:p>
            <a:pPr algn="ctr"/>
            <a:r>
              <a:rPr lang="en-US" b="1" dirty="0" smtClean="0"/>
              <a:t>Routine</a:t>
            </a:r>
          </a:p>
        </p:txBody>
      </p:sp>
      <p:sp>
        <p:nvSpPr>
          <p:cNvPr id="14" name="TextBox 13"/>
          <p:cNvSpPr txBox="1"/>
          <p:nvPr/>
        </p:nvSpPr>
        <p:spPr>
          <a:xfrm>
            <a:off x="5920844" y="4338935"/>
            <a:ext cx="1622956" cy="1477328"/>
          </a:xfrm>
          <a:prstGeom prst="rect">
            <a:avLst/>
          </a:prstGeom>
          <a:noFill/>
        </p:spPr>
        <p:txBody>
          <a:bodyPr wrap="square" rtlCol="0">
            <a:spAutoFit/>
          </a:bodyPr>
          <a:lstStyle/>
          <a:p>
            <a:pPr algn="ctr"/>
            <a:r>
              <a:rPr lang="en-US" b="1" dirty="0" smtClean="0"/>
              <a:t>Complex</a:t>
            </a:r>
          </a:p>
          <a:p>
            <a:pPr algn="ctr"/>
            <a:endParaRPr lang="en-US" dirty="0" smtClean="0"/>
          </a:p>
          <a:p>
            <a:pPr algn="ctr"/>
            <a:r>
              <a:rPr lang="en-US" dirty="0"/>
              <a:t>CEO</a:t>
            </a:r>
          </a:p>
          <a:p>
            <a:pPr algn="ctr"/>
            <a:r>
              <a:rPr lang="en-US" dirty="0"/>
              <a:t>Economist</a:t>
            </a:r>
          </a:p>
          <a:p>
            <a:pPr algn="ctr"/>
            <a:r>
              <a:rPr lang="en-US" dirty="0"/>
              <a:t>ML &amp; AI Expert</a:t>
            </a:r>
          </a:p>
        </p:txBody>
      </p:sp>
      <p:sp>
        <p:nvSpPr>
          <p:cNvPr id="15" name="TextBox 14"/>
          <p:cNvSpPr txBox="1"/>
          <p:nvPr/>
        </p:nvSpPr>
        <p:spPr>
          <a:xfrm>
            <a:off x="7521044" y="4338935"/>
            <a:ext cx="1394356" cy="1477328"/>
          </a:xfrm>
          <a:prstGeom prst="rect">
            <a:avLst/>
          </a:prstGeom>
          <a:noFill/>
        </p:spPr>
        <p:txBody>
          <a:bodyPr wrap="square" rtlCol="0">
            <a:spAutoFit/>
          </a:bodyPr>
          <a:lstStyle/>
          <a:p>
            <a:pPr algn="ctr"/>
            <a:r>
              <a:rPr lang="en-US" b="1" dirty="0" smtClean="0"/>
              <a:t>Creative</a:t>
            </a:r>
          </a:p>
          <a:p>
            <a:pPr algn="ctr"/>
            <a:endParaRPr lang="en-US" dirty="0" smtClean="0"/>
          </a:p>
          <a:p>
            <a:pPr algn="ctr"/>
            <a:r>
              <a:rPr lang="en-US" dirty="0"/>
              <a:t>Artist</a:t>
            </a:r>
          </a:p>
          <a:p>
            <a:pPr algn="ctr"/>
            <a:r>
              <a:rPr lang="en-US" dirty="0"/>
              <a:t>Scientist</a:t>
            </a:r>
          </a:p>
          <a:p>
            <a:pPr algn="ctr"/>
            <a:r>
              <a:rPr lang="en-US" dirty="0"/>
              <a:t>Columnist</a:t>
            </a:r>
          </a:p>
        </p:txBody>
      </p:sp>
      <p:sp>
        <p:nvSpPr>
          <p:cNvPr id="13" name="TextBox 12"/>
          <p:cNvSpPr txBox="1"/>
          <p:nvPr/>
        </p:nvSpPr>
        <p:spPr>
          <a:xfrm>
            <a:off x="4015844" y="4338935"/>
            <a:ext cx="2003956" cy="369332"/>
          </a:xfrm>
          <a:prstGeom prst="rect">
            <a:avLst/>
          </a:prstGeom>
          <a:noFill/>
        </p:spPr>
        <p:txBody>
          <a:bodyPr wrap="square" rtlCol="0">
            <a:spAutoFit/>
          </a:bodyPr>
          <a:lstStyle/>
          <a:p>
            <a:pPr algn="ctr"/>
            <a:r>
              <a:rPr lang="en-US" b="1" dirty="0" smtClean="0"/>
              <a:t>Optimizing</a:t>
            </a:r>
          </a:p>
        </p:txBody>
      </p:sp>
      <p:cxnSp>
        <p:nvCxnSpPr>
          <p:cNvPr id="16" name="Straight Arrow Connector 15"/>
          <p:cNvCxnSpPr/>
          <p:nvPr/>
        </p:nvCxnSpPr>
        <p:spPr>
          <a:xfrm>
            <a:off x="381000" y="4262735"/>
            <a:ext cx="8458200" cy="0"/>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17" name="TextBox 16"/>
          <p:cNvSpPr txBox="1"/>
          <p:nvPr/>
        </p:nvSpPr>
        <p:spPr>
          <a:xfrm>
            <a:off x="282044" y="3805535"/>
            <a:ext cx="1394356" cy="369332"/>
          </a:xfrm>
          <a:prstGeom prst="rect">
            <a:avLst/>
          </a:prstGeom>
          <a:noFill/>
        </p:spPr>
        <p:txBody>
          <a:bodyPr wrap="none" rtlCol="0">
            <a:spAutoFit/>
          </a:bodyPr>
          <a:lstStyle/>
          <a:p>
            <a:r>
              <a:rPr lang="en-US" dirty="0" smtClean="0"/>
              <a:t>Optimization</a:t>
            </a:r>
            <a:endParaRPr lang="en-US" dirty="0"/>
          </a:p>
        </p:txBody>
      </p:sp>
      <p:sp>
        <p:nvSpPr>
          <p:cNvPr id="18" name="TextBox 17"/>
          <p:cNvSpPr txBox="1"/>
          <p:nvPr/>
        </p:nvSpPr>
        <p:spPr>
          <a:xfrm>
            <a:off x="6781800" y="3805535"/>
            <a:ext cx="2209800" cy="369332"/>
          </a:xfrm>
          <a:prstGeom prst="rect">
            <a:avLst/>
          </a:prstGeom>
          <a:noFill/>
        </p:spPr>
        <p:txBody>
          <a:bodyPr wrap="square" rtlCol="0">
            <a:spAutoFit/>
          </a:bodyPr>
          <a:lstStyle/>
          <a:p>
            <a:r>
              <a:rPr lang="en-US" dirty="0" smtClean="0"/>
              <a:t>Creativity or Strategy</a:t>
            </a:r>
            <a:endParaRPr lang="en-US" dirty="0"/>
          </a:p>
        </p:txBody>
      </p:sp>
      <p:sp>
        <p:nvSpPr>
          <p:cNvPr id="19" name="Rounded Rectangle 18"/>
          <p:cNvSpPr/>
          <p:nvPr/>
        </p:nvSpPr>
        <p:spPr>
          <a:xfrm>
            <a:off x="457200" y="4901863"/>
            <a:ext cx="1524000"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smtClean="0"/>
              <a:t>AI </a:t>
            </a:r>
            <a:endParaRPr lang="en-US" sz="2800" dirty="0"/>
          </a:p>
        </p:txBody>
      </p:sp>
      <p:sp>
        <p:nvSpPr>
          <p:cNvPr id="20" name="Rounded Rectangle 19"/>
          <p:cNvSpPr/>
          <p:nvPr/>
        </p:nvSpPr>
        <p:spPr>
          <a:xfrm>
            <a:off x="2362200" y="4872335"/>
            <a:ext cx="1524000"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smtClean="0"/>
              <a:t>AI </a:t>
            </a:r>
            <a:endParaRPr lang="en-US" sz="2800" dirty="0"/>
          </a:p>
        </p:txBody>
      </p:sp>
      <p:sp>
        <p:nvSpPr>
          <p:cNvPr id="21" name="Rounded Rectangle 20"/>
          <p:cNvSpPr/>
          <p:nvPr/>
        </p:nvSpPr>
        <p:spPr>
          <a:xfrm>
            <a:off x="4267200" y="4872335"/>
            <a:ext cx="1524000"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smtClean="0"/>
              <a:t>AI </a:t>
            </a:r>
            <a:endParaRPr lang="en-US" sz="2800" dirty="0"/>
          </a:p>
        </p:txBody>
      </p:sp>
      <p:sp>
        <p:nvSpPr>
          <p:cNvPr id="23" name="TextBox 22"/>
          <p:cNvSpPr txBox="1"/>
          <p:nvPr/>
        </p:nvSpPr>
        <p:spPr>
          <a:xfrm>
            <a:off x="671407" y="6024265"/>
            <a:ext cx="1081193" cy="461665"/>
          </a:xfrm>
          <a:prstGeom prst="rect">
            <a:avLst/>
          </a:prstGeom>
          <a:noFill/>
        </p:spPr>
        <p:txBody>
          <a:bodyPr wrap="none" rtlCol="0">
            <a:spAutoFit/>
          </a:bodyPr>
          <a:lstStyle/>
          <a:p>
            <a:r>
              <a:rPr lang="en-US" sz="2400" b="1" dirty="0" smtClean="0">
                <a:solidFill>
                  <a:srgbClr val="FF0000"/>
                </a:solidFill>
              </a:rPr>
              <a:t>5 Years</a:t>
            </a:r>
            <a:endParaRPr lang="en-US" sz="2400" b="1" dirty="0">
              <a:solidFill>
                <a:srgbClr val="FF0000"/>
              </a:solidFill>
            </a:endParaRPr>
          </a:p>
        </p:txBody>
      </p:sp>
      <p:sp>
        <p:nvSpPr>
          <p:cNvPr id="24" name="TextBox 23"/>
          <p:cNvSpPr txBox="1"/>
          <p:nvPr/>
        </p:nvSpPr>
        <p:spPr>
          <a:xfrm>
            <a:off x="2497115" y="6019800"/>
            <a:ext cx="1236685" cy="461665"/>
          </a:xfrm>
          <a:prstGeom prst="rect">
            <a:avLst/>
          </a:prstGeom>
          <a:noFill/>
        </p:spPr>
        <p:txBody>
          <a:bodyPr wrap="none" rtlCol="0">
            <a:spAutoFit/>
          </a:bodyPr>
          <a:lstStyle/>
          <a:p>
            <a:r>
              <a:rPr lang="en-US" sz="2400" b="1" dirty="0" smtClean="0">
                <a:solidFill>
                  <a:srgbClr val="FF0000"/>
                </a:solidFill>
              </a:rPr>
              <a:t>10 Years</a:t>
            </a:r>
            <a:endParaRPr lang="en-US" sz="2400" b="1" dirty="0">
              <a:solidFill>
                <a:srgbClr val="FF0000"/>
              </a:solidFill>
            </a:endParaRPr>
          </a:p>
        </p:txBody>
      </p:sp>
      <p:sp>
        <p:nvSpPr>
          <p:cNvPr id="25" name="TextBox 24"/>
          <p:cNvSpPr txBox="1"/>
          <p:nvPr/>
        </p:nvSpPr>
        <p:spPr>
          <a:xfrm>
            <a:off x="4419600" y="6019800"/>
            <a:ext cx="1236685" cy="461665"/>
          </a:xfrm>
          <a:prstGeom prst="rect">
            <a:avLst/>
          </a:prstGeom>
          <a:noFill/>
        </p:spPr>
        <p:txBody>
          <a:bodyPr wrap="none" rtlCol="0">
            <a:spAutoFit/>
          </a:bodyPr>
          <a:lstStyle/>
          <a:p>
            <a:r>
              <a:rPr lang="en-US" sz="2400" b="1" dirty="0" smtClean="0">
                <a:solidFill>
                  <a:srgbClr val="FF0000"/>
                </a:solidFill>
              </a:rPr>
              <a:t>15 Years</a:t>
            </a:r>
            <a:endParaRPr lang="en-US" sz="2400" b="1" dirty="0">
              <a:solidFill>
                <a:srgbClr val="FF0000"/>
              </a:solidFill>
            </a:endParaRPr>
          </a:p>
        </p:txBody>
      </p:sp>
      <p:sp>
        <p:nvSpPr>
          <p:cNvPr id="26" name="TextBox 25"/>
          <p:cNvSpPr txBox="1"/>
          <p:nvPr/>
        </p:nvSpPr>
        <p:spPr>
          <a:xfrm>
            <a:off x="6248400" y="6019800"/>
            <a:ext cx="804451" cy="461665"/>
          </a:xfrm>
          <a:prstGeom prst="rect">
            <a:avLst/>
          </a:prstGeom>
          <a:noFill/>
        </p:spPr>
        <p:txBody>
          <a:bodyPr wrap="none" rtlCol="0">
            <a:spAutoFit/>
          </a:bodyPr>
          <a:lstStyle/>
          <a:p>
            <a:r>
              <a:rPr lang="en-US" sz="2400" b="1" dirty="0" smtClean="0">
                <a:solidFill>
                  <a:srgbClr val="00B050"/>
                </a:solidFill>
              </a:rPr>
              <a:t>SAFE</a:t>
            </a:r>
            <a:endParaRPr lang="en-US" sz="2400" b="1" dirty="0">
              <a:solidFill>
                <a:srgbClr val="00B050"/>
              </a:solidFill>
            </a:endParaRPr>
          </a:p>
        </p:txBody>
      </p:sp>
      <p:sp>
        <p:nvSpPr>
          <p:cNvPr id="27" name="TextBox 26"/>
          <p:cNvSpPr txBox="1"/>
          <p:nvPr/>
        </p:nvSpPr>
        <p:spPr>
          <a:xfrm>
            <a:off x="7924800" y="6019800"/>
            <a:ext cx="804451" cy="461665"/>
          </a:xfrm>
          <a:prstGeom prst="rect">
            <a:avLst/>
          </a:prstGeom>
          <a:noFill/>
        </p:spPr>
        <p:txBody>
          <a:bodyPr wrap="none" rtlCol="0">
            <a:spAutoFit/>
          </a:bodyPr>
          <a:lstStyle/>
          <a:p>
            <a:r>
              <a:rPr lang="en-US" sz="2400" b="1" dirty="0" smtClean="0">
                <a:solidFill>
                  <a:srgbClr val="00B050"/>
                </a:solidFill>
              </a:rPr>
              <a:t>SAFE</a:t>
            </a:r>
            <a:endParaRPr lang="en-US" sz="2400" b="1" dirty="0">
              <a:solidFill>
                <a:srgbClr val="00B050"/>
              </a:solidFill>
            </a:endParaRPr>
          </a:p>
        </p:txBody>
      </p:sp>
      <p:sp>
        <p:nvSpPr>
          <p:cNvPr id="28" name="TextShape 1"/>
          <p:cNvSpPr txBox="1"/>
          <p:nvPr/>
        </p:nvSpPr>
        <p:spPr>
          <a:xfrm>
            <a:off x="76200" y="152400"/>
            <a:ext cx="5181600" cy="457200"/>
          </a:xfrm>
          <a:prstGeom prst="rect">
            <a:avLst/>
          </a:prstGeom>
        </p:spPr>
        <p:txBody>
          <a:bodyPr/>
          <a:lstStyle/>
          <a:p>
            <a:pPr>
              <a:lnSpc>
                <a:spcPct val="100000"/>
              </a:lnSpc>
            </a:pPr>
            <a:r>
              <a:rPr lang="en-US" sz="2000" b="1" dirty="0" smtClean="0">
                <a:solidFill>
                  <a:srgbClr val="00B0F0"/>
                </a:solidFill>
                <a:latin typeface="Arial Black"/>
              </a:rPr>
              <a:t>Which jobs will be replaced by AI?</a:t>
            </a:r>
            <a:endParaRPr sz="2000" dirty="0">
              <a:solidFill>
                <a:srgbClr val="00B0F0"/>
              </a:solidFill>
            </a:endParaRPr>
          </a:p>
        </p:txBody>
      </p:sp>
      <p:cxnSp>
        <p:nvCxnSpPr>
          <p:cNvPr id="29" name="Straight Arrow Connector 28"/>
          <p:cNvCxnSpPr/>
          <p:nvPr/>
        </p:nvCxnSpPr>
        <p:spPr>
          <a:xfrm>
            <a:off x="152400" y="609600"/>
            <a:ext cx="51054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961429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76200" y="152400"/>
            <a:ext cx="5867400" cy="335580"/>
          </a:xfrm>
          <a:prstGeom prst="rect">
            <a:avLst/>
          </a:prstGeom>
        </p:spPr>
        <p:txBody>
          <a:bodyPr/>
          <a:lstStyle/>
          <a:p>
            <a:pPr>
              <a:lnSpc>
                <a:spcPct val="100000"/>
              </a:lnSpc>
            </a:pPr>
            <a:r>
              <a:rPr lang="en-US" sz="2000" b="1" dirty="0" smtClean="0">
                <a:solidFill>
                  <a:srgbClr val="00B0F0"/>
                </a:solidFill>
                <a:latin typeface="Arial Black"/>
              </a:rPr>
              <a:t>Why the people are worried about AI?</a:t>
            </a:r>
            <a:endParaRPr sz="2000" dirty="0">
              <a:solidFill>
                <a:srgbClr val="00B0F0"/>
              </a:solidFill>
            </a:endParaRPr>
          </a:p>
        </p:txBody>
      </p:sp>
      <p:cxnSp>
        <p:nvCxnSpPr>
          <p:cNvPr id="5" name="Straight Arrow Connector 4"/>
          <p:cNvCxnSpPr/>
          <p:nvPr/>
        </p:nvCxnSpPr>
        <p:spPr>
          <a:xfrm>
            <a:off x="152400" y="609600"/>
            <a:ext cx="54102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2050" name="Picture 2" descr="C:\Users\USER\Desktop\elon_mus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762000"/>
            <a:ext cx="4038600" cy="35814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USER\Desktop\nick_bostro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1" y="752475"/>
            <a:ext cx="3733800" cy="3362325"/>
          </a:xfrm>
          <a:prstGeom prst="rect">
            <a:avLst/>
          </a:prstGeom>
          <a:noFill/>
          <a:extLst>
            <a:ext uri="{909E8E84-426E-40DD-AFC4-6F175D3DCCD1}">
              <a14:hiddenFill xmlns:a14="http://schemas.microsoft.com/office/drawing/2010/main">
                <a:solidFill>
                  <a:srgbClr val="FFFFFF"/>
                </a:solidFill>
              </a14:hiddenFill>
            </a:ext>
          </a:extLst>
        </p:spPr>
      </p:pic>
      <p:sp>
        <p:nvSpPr>
          <p:cNvPr id="9" name="TextShape 1"/>
          <p:cNvSpPr txBox="1"/>
          <p:nvPr/>
        </p:nvSpPr>
        <p:spPr>
          <a:xfrm>
            <a:off x="4800600" y="4419600"/>
            <a:ext cx="4191000" cy="2209800"/>
          </a:xfrm>
          <a:prstGeom prst="rect">
            <a:avLst/>
          </a:prstGeom>
        </p:spPr>
        <p:txBody>
          <a:bodyPr/>
          <a:lstStyle/>
          <a:p>
            <a:pPr>
              <a:lnSpc>
                <a:spcPct val="100000"/>
              </a:lnSpc>
            </a:pPr>
            <a:r>
              <a:rPr lang="en-US" sz="3200" b="1" dirty="0" smtClean="0">
                <a:solidFill>
                  <a:schemeClr val="tx1">
                    <a:lumMod val="65000"/>
                    <a:lumOff val="35000"/>
                  </a:schemeClr>
                </a:solidFill>
                <a:latin typeface="Arial Black"/>
              </a:rPr>
              <a:t>Stephen Hawking warns artificial intelligence could end mankind.</a:t>
            </a:r>
            <a:endParaRPr sz="3200" dirty="0">
              <a:solidFill>
                <a:schemeClr val="tx1">
                  <a:lumMod val="65000"/>
                  <a:lumOff val="35000"/>
                </a:schemeClr>
              </a:solidFill>
            </a:endParaRPr>
          </a:p>
        </p:txBody>
      </p:sp>
      <p:pic>
        <p:nvPicPr>
          <p:cNvPr id="2053" name="Picture 5" descr="C:\Users\USER\Desktop\bill-gates-getty-201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269159"/>
            <a:ext cx="4038600" cy="2480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179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Shape 1"/>
          <p:cNvSpPr txBox="1"/>
          <p:nvPr/>
        </p:nvSpPr>
        <p:spPr>
          <a:xfrm>
            <a:off x="76200" y="152400"/>
            <a:ext cx="2438400" cy="457200"/>
          </a:xfrm>
          <a:prstGeom prst="rect">
            <a:avLst/>
          </a:prstGeom>
        </p:spPr>
        <p:txBody>
          <a:bodyPr/>
          <a:lstStyle/>
          <a:p>
            <a:pPr>
              <a:lnSpc>
                <a:spcPct val="100000"/>
              </a:lnSpc>
            </a:pPr>
            <a:r>
              <a:rPr lang="en-US" sz="2000" b="1" dirty="0" smtClean="0">
                <a:solidFill>
                  <a:srgbClr val="00B0F0"/>
                </a:solidFill>
                <a:latin typeface="Arial Black"/>
              </a:rPr>
              <a:t>Conclusion</a:t>
            </a:r>
            <a:endParaRPr sz="2000" dirty="0">
              <a:solidFill>
                <a:srgbClr val="00B0F0"/>
              </a:solidFill>
            </a:endParaRPr>
          </a:p>
        </p:txBody>
      </p:sp>
      <p:cxnSp>
        <p:nvCxnSpPr>
          <p:cNvPr id="7" name="Straight Arrow Connector 6"/>
          <p:cNvCxnSpPr/>
          <p:nvPr/>
        </p:nvCxnSpPr>
        <p:spPr>
          <a:xfrm>
            <a:off x="152400" y="609600"/>
            <a:ext cx="18288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4" name="TextShape 2"/>
          <p:cNvSpPr txBox="1"/>
          <p:nvPr/>
        </p:nvSpPr>
        <p:spPr>
          <a:xfrm>
            <a:off x="762000" y="737662"/>
            <a:ext cx="8381993" cy="5891738"/>
          </a:xfrm>
          <a:prstGeom prst="rect">
            <a:avLst/>
          </a:prstGeom>
        </p:spPr>
        <p:txBody>
          <a:bodyPr/>
          <a:lstStyle/>
          <a:p>
            <a:pPr>
              <a:lnSpc>
                <a:spcPct val="150000"/>
              </a:lnSpc>
            </a:pPr>
            <a:r>
              <a:rPr lang="en-US" sz="2800" dirty="0" smtClean="0">
                <a:latin typeface="Century Gothic" pitchFamily="34" charset="0"/>
              </a:rPr>
              <a:t>=&gt;AI </a:t>
            </a:r>
            <a:r>
              <a:rPr lang="en-US" sz="2800" dirty="0">
                <a:latin typeface="Century Gothic" pitchFamily="34" charset="0"/>
              </a:rPr>
              <a:t>is the new electricity… Just as 100 years </a:t>
            </a:r>
            <a:r>
              <a:rPr lang="en-US" sz="2800" dirty="0" smtClean="0">
                <a:latin typeface="Century Gothic" pitchFamily="34" charset="0"/>
              </a:rPr>
              <a:t>  </a:t>
            </a:r>
          </a:p>
          <a:p>
            <a:pPr>
              <a:lnSpc>
                <a:spcPct val="150000"/>
              </a:lnSpc>
            </a:pPr>
            <a:r>
              <a:rPr lang="en-US" sz="2800" dirty="0">
                <a:latin typeface="Century Gothic" pitchFamily="34" charset="0"/>
              </a:rPr>
              <a:t> </a:t>
            </a:r>
            <a:r>
              <a:rPr lang="en-US" sz="2800" dirty="0" smtClean="0">
                <a:latin typeface="Century Gothic" pitchFamily="34" charset="0"/>
              </a:rPr>
              <a:t>   ago </a:t>
            </a:r>
            <a:r>
              <a:rPr lang="en-US" sz="2800" dirty="0">
                <a:latin typeface="Century Gothic" pitchFamily="34" charset="0"/>
              </a:rPr>
              <a:t>electricity transformed industry after </a:t>
            </a:r>
            <a:endParaRPr lang="en-US" sz="2800" dirty="0" smtClean="0">
              <a:latin typeface="Century Gothic" pitchFamily="34" charset="0"/>
            </a:endParaRPr>
          </a:p>
          <a:p>
            <a:pPr>
              <a:lnSpc>
                <a:spcPct val="150000"/>
              </a:lnSpc>
            </a:pPr>
            <a:r>
              <a:rPr lang="en-US" sz="2800" dirty="0">
                <a:latin typeface="Century Gothic" pitchFamily="34" charset="0"/>
              </a:rPr>
              <a:t> </a:t>
            </a:r>
            <a:r>
              <a:rPr lang="en-US" sz="2800" dirty="0" smtClean="0">
                <a:latin typeface="Century Gothic" pitchFamily="34" charset="0"/>
              </a:rPr>
              <a:t>   industry</a:t>
            </a:r>
            <a:r>
              <a:rPr lang="en-US" sz="2800" dirty="0">
                <a:latin typeface="Century Gothic" pitchFamily="34" charset="0"/>
              </a:rPr>
              <a:t>, AI will now do the same</a:t>
            </a:r>
            <a:r>
              <a:rPr lang="en-US" sz="2800" dirty="0" smtClean="0">
                <a:latin typeface="Century Gothic" pitchFamily="34" charset="0"/>
              </a:rPr>
              <a:t>.</a:t>
            </a:r>
          </a:p>
          <a:p>
            <a:pPr>
              <a:lnSpc>
                <a:spcPct val="150000"/>
              </a:lnSpc>
            </a:pPr>
            <a:r>
              <a:rPr lang="en-US" sz="2800" dirty="0" smtClean="0">
                <a:latin typeface="Century Gothic" pitchFamily="34" charset="0"/>
              </a:rPr>
              <a:t>=&gt;Artificial intelligence (AI) and machine </a:t>
            </a:r>
          </a:p>
          <a:p>
            <a:pPr>
              <a:lnSpc>
                <a:spcPct val="150000"/>
              </a:lnSpc>
            </a:pPr>
            <a:r>
              <a:rPr lang="en-US" sz="2800" dirty="0">
                <a:latin typeface="Century Gothic" pitchFamily="34" charset="0"/>
              </a:rPr>
              <a:t> </a:t>
            </a:r>
            <a:r>
              <a:rPr lang="en-US" sz="2800" dirty="0" smtClean="0">
                <a:latin typeface="Century Gothic" pitchFamily="34" charset="0"/>
              </a:rPr>
              <a:t>    learning (ML) are coming of age.</a:t>
            </a:r>
          </a:p>
          <a:p>
            <a:pPr>
              <a:lnSpc>
                <a:spcPct val="150000"/>
              </a:lnSpc>
            </a:pPr>
            <a:r>
              <a:rPr lang="en-US" sz="2800" dirty="0" smtClean="0">
                <a:latin typeface="Century Gothic"/>
              </a:rPr>
              <a:t>=&gt;Therefore, We have to ready with ML control </a:t>
            </a:r>
          </a:p>
          <a:p>
            <a:pPr>
              <a:lnSpc>
                <a:spcPct val="150000"/>
              </a:lnSpc>
            </a:pPr>
            <a:r>
              <a:rPr lang="en-US" sz="2800" dirty="0">
                <a:latin typeface="Century Gothic"/>
              </a:rPr>
              <a:t> </a:t>
            </a:r>
            <a:r>
              <a:rPr lang="en-US" sz="2800" dirty="0" smtClean="0">
                <a:latin typeface="Century Gothic"/>
              </a:rPr>
              <a:t>   system in advanced, so that the machine </a:t>
            </a:r>
          </a:p>
          <a:p>
            <a:pPr>
              <a:lnSpc>
                <a:spcPct val="150000"/>
              </a:lnSpc>
            </a:pPr>
            <a:r>
              <a:rPr lang="en-US" sz="2800" dirty="0">
                <a:latin typeface="Century Gothic"/>
              </a:rPr>
              <a:t> </a:t>
            </a:r>
            <a:r>
              <a:rPr lang="en-US" sz="2800" dirty="0" smtClean="0">
                <a:latin typeface="Century Gothic"/>
              </a:rPr>
              <a:t>   era will go up.</a:t>
            </a:r>
          </a:p>
        </p:txBody>
      </p:sp>
    </p:spTree>
    <p:extLst>
      <p:ext uri="{BB962C8B-B14F-4D97-AF65-F5344CB8AC3E}">
        <p14:creationId xmlns:p14="http://schemas.microsoft.com/office/powerpoint/2010/main" val="3433991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651093"/>
            <a:ext cx="8839200" cy="4801314"/>
          </a:xfrm>
          <a:prstGeom prst="rect">
            <a:avLst/>
          </a:prstGeom>
          <a:noFill/>
        </p:spPr>
        <p:txBody>
          <a:bodyPr wrap="square" rtlCol="0">
            <a:spAutoFit/>
          </a:bodyPr>
          <a:lstStyle/>
          <a:p>
            <a:pPr marL="285750" indent="-285750">
              <a:buFont typeface="Arial" pitchFamily="34" charset="0"/>
              <a:buChar char="•"/>
            </a:pPr>
            <a:r>
              <a:rPr lang="en-US" dirty="0">
                <a:hlinkClick r:id="rId3"/>
              </a:rPr>
              <a:t>https://cloud.google.com/products/ai</a:t>
            </a:r>
            <a:r>
              <a:rPr lang="en-US" dirty="0" smtClean="0">
                <a:hlinkClick r:id="rId3"/>
              </a:rPr>
              <a:t>/</a:t>
            </a:r>
            <a:endParaRPr lang="en-US" dirty="0" smtClean="0"/>
          </a:p>
          <a:p>
            <a:pPr marL="285750" indent="-285750">
              <a:buFont typeface="Arial" pitchFamily="34" charset="0"/>
              <a:buChar char="•"/>
            </a:pPr>
            <a:r>
              <a:rPr lang="en-US" dirty="0">
                <a:hlinkClick r:id="rId4"/>
              </a:rPr>
              <a:t>https://</a:t>
            </a:r>
            <a:r>
              <a:rPr lang="en-US" dirty="0" smtClean="0">
                <a:hlinkClick r:id="rId4"/>
              </a:rPr>
              <a:t>trends.google.com/trends/</a:t>
            </a:r>
            <a:endParaRPr lang="en-US" dirty="0" smtClean="0"/>
          </a:p>
          <a:p>
            <a:pPr marL="285750" indent="-285750">
              <a:buFont typeface="Arial" pitchFamily="34" charset="0"/>
              <a:buChar char="•"/>
            </a:pPr>
            <a:r>
              <a:rPr lang="en-US" dirty="0">
                <a:hlinkClick r:id="rId5"/>
              </a:rPr>
              <a:t>https://</a:t>
            </a:r>
            <a:r>
              <a:rPr lang="en-US" dirty="0" smtClean="0">
                <a:hlinkClick r:id="rId5"/>
              </a:rPr>
              <a:t>keras.io/</a:t>
            </a:r>
            <a:endParaRPr lang="en-US" dirty="0" smtClean="0"/>
          </a:p>
          <a:p>
            <a:pPr marL="285750" indent="-285750">
              <a:buFont typeface="Arial" pitchFamily="34" charset="0"/>
              <a:buChar char="•"/>
            </a:pPr>
            <a:r>
              <a:rPr lang="en-US" dirty="0">
                <a:hlinkClick r:id="rId6"/>
              </a:rPr>
              <a:t>https://</a:t>
            </a:r>
            <a:r>
              <a:rPr lang="en-US" dirty="0" smtClean="0">
                <a:hlinkClick r:id="rId6"/>
              </a:rPr>
              <a:t>www.edureka.co/blog/what-is-machine-learning/</a:t>
            </a:r>
            <a:endParaRPr lang="en-US" dirty="0" smtClean="0"/>
          </a:p>
          <a:p>
            <a:pPr marL="285750" indent="-285750">
              <a:buFont typeface="Arial" pitchFamily="34" charset="0"/>
              <a:buChar char="•"/>
            </a:pPr>
            <a:r>
              <a:rPr lang="en-US" u="sng" dirty="0" smtClean="0">
                <a:hlinkClick r:id="rId7"/>
              </a:rPr>
              <a:t>https</a:t>
            </a:r>
            <a:r>
              <a:rPr lang="en-US" u="sng" dirty="0">
                <a:hlinkClick r:id="rId7"/>
              </a:rPr>
              <a:t>://</a:t>
            </a:r>
            <a:r>
              <a:rPr lang="en-US" u="sng" dirty="0" smtClean="0">
                <a:hlinkClick r:id="rId7"/>
              </a:rPr>
              <a:t>dzone.com/articles/future-of-machine-learning-why-learn-machine-learn</a:t>
            </a:r>
            <a:endParaRPr lang="en-US" u="sng" dirty="0" smtClean="0"/>
          </a:p>
          <a:p>
            <a:pPr marL="285750" indent="-285750">
              <a:buFont typeface="Arial" pitchFamily="34" charset="0"/>
              <a:buChar char="•"/>
            </a:pPr>
            <a:r>
              <a:rPr lang="en-US" dirty="0">
                <a:hlinkClick r:id="rId8"/>
              </a:rPr>
              <a:t>https://</a:t>
            </a:r>
            <a:r>
              <a:rPr lang="en-US" dirty="0" smtClean="0">
                <a:hlinkClick r:id="rId8"/>
              </a:rPr>
              <a:t>skymind.ai/wiki/machine-learning-algorithms/</a:t>
            </a:r>
            <a:endParaRPr lang="en-US" dirty="0" smtClean="0"/>
          </a:p>
          <a:p>
            <a:pPr marL="285750" indent="-285750">
              <a:buFont typeface="Arial" pitchFamily="34" charset="0"/>
              <a:buChar char="•"/>
            </a:pPr>
            <a:r>
              <a:rPr lang="en-US" dirty="0">
                <a:hlinkClick r:id="rId9"/>
              </a:rPr>
              <a:t>https://www.crmswitch.com/crm-features/crm-artificial-intelligence</a:t>
            </a:r>
            <a:r>
              <a:rPr lang="en-US" dirty="0" smtClean="0">
                <a:hlinkClick r:id="rId9"/>
              </a:rPr>
              <a:t>/</a:t>
            </a:r>
            <a:endParaRPr lang="en-US" dirty="0"/>
          </a:p>
          <a:p>
            <a:pPr marL="285750" indent="-285750">
              <a:buFont typeface="Arial" pitchFamily="34" charset="0"/>
              <a:buChar char="•"/>
            </a:pPr>
            <a:r>
              <a:rPr lang="en-US" dirty="0">
                <a:hlinkClick r:id="rId10"/>
              </a:rPr>
              <a:t>https://demos.algorithmia.com/colorize-photos/</a:t>
            </a:r>
            <a:endParaRPr lang="en-US" dirty="0"/>
          </a:p>
          <a:p>
            <a:pPr marL="285750" indent="-285750">
              <a:buFont typeface="Arial" pitchFamily="34" charset="0"/>
              <a:buChar char="•"/>
            </a:pPr>
            <a:r>
              <a:rPr lang="en-US" dirty="0">
                <a:hlinkClick r:id="rId11"/>
              </a:rPr>
              <a:t>https://www.independent.co.uk/life-style/gadgets-and-tech/news/elon-musk-artificial-intelligence-openai-neuralink-ai-warning-a8074821.html</a:t>
            </a:r>
            <a:endParaRPr lang="en-US" dirty="0"/>
          </a:p>
          <a:p>
            <a:pPr marL="285750" indent="-285750">
              <a:buFont typeface="Arial" pitchFamily="34" charset="0"/>
              <a:buChar char="•"/>
            </a:pPr>
            <a:r>
              <a:rPr lang="en-US" dirty="0">
                <a:hlinkClick r:id="rId12"/>
              </a:rPr>
              <a:t>https://www.theguardian.com/technology/2016/jun/12/nick-bostrom-artificial-intelligence-machine</a:t>
            </a:r>
            <a:endParaRPr lang="en-US" dirty="0"/>
          </a:p>
          <a:p>
            <a:pPr marL="285750" indent="-285750">
              <a:buFont typeface="Arial" pitchFamily="34" charset="0"/>
              <a:buChar char="•"/>
            </a:pPr>
            <a:r>
              <a:rPr lang="en-US" dirty="0">
                <a:hlinkClick r:id="rId13"/>
              </a:rPr>
              <a:t>https://environmentaljusticetv.wordpress.com/2014/12/02/bbc-news-stephen-hawking-warns-artificial-intelligence-could-end-mankind</a:t>
            </a:r>
            <a:r>
              <a:rPr lang="en-US" dirty="0" smtClean="0">
                <a:hlinkClick r:id="rId13"/>
              </a:rPr>
              <a:t>/</a:t>
            </a:r>
            <a:endParaRPr lang="en-US" dirty="0" smtClean="0"/>
          </a:p>
          <a:p>
            <a:pPr marL="285750" indent="-285750">
              <a:buFont typeface="Arial" pitchFamily="34" charset="0"/>
              <a:buChar char="•"/>
            </a:pPr>
            <a:r>
              <a:rPr lang="en-US" dirty="0">
                <a:hlinkClick r:id="rId14"/>
              </a:rPr>
              <a:t>https://steemit.com/steemit/@</a:t>
            </a:r>
            <a:r>
              <a:rPr lang="en-US" dirty="0" smtClean="0">
                <a:hlinkClick r:id="rId14"/>
              </a:rPr>
              <a:t>davidyakobovitch/where-is-data-science-trending-in-2018</a:t>
            </a:r>
            <a:endParaRPr lang="en-US" dirty="0" smtClean="0"/>
          </a:p>
          <a:p>
            <a:pPr marL="285750" indent="-285750">
              <a:buFont typeface="Arial" pitchFamily="34" charset="0"/>
              <a:buChar char="•"/>
            </a:pPr>
            <a:r>
              <a:rPr lang="en-US" dirty="0">
                <a:hlinkClick r:id="rId15"/>
              </a:rPr>
              <a:t>https</a:t>
            </a:r>
            <a:r>
              <a:rPr lang="en-US" dirty="0" smtClean="0">
                <a:hlinkClick r:id="rId15"/>
              </a:rPr>
              <a:t>://playground.tensorflow.org/</a:t>
            </a:r>
            <a:r>
              <a:rPr lang="en-US" dirty="0" smtClean="0">
                <a:hlinkClick r:id="rId16"/>
              </a:rPr>
              <a:t>https://blogs.microsoft.com/blog/2018/09/18/announcing-new-ai-and-mixed-reality-business-applications-for-microsoft-dynamics/</a:t>
            </a:r>
            <a:endParaRPr lang="en-US" dirty="0" smtClean="0"/>
          </a:p>
        </p:txBody>
      </p:sp>
      <p:sp>
        <p:nvSpPr>
          <p:cNvPr id="5" name="TextShape 1"/>
          <p:cNvSpPr txBox="1"/>
          <p:nvPr/>
        </p:nvSpPr>
        <p:spPr>
          <a:xfrm>
            <a:off x="76200" y="152400"/>
            <a:ext cx="4343400" cy="457200"/>
          </a:xfrm>
          <a:prstGeom prst="rect">
            <a:avLst/>
          </a:prstGeom>
        </p:spPr>
        <p:txBody>
          <a:bodyPr/>
          <a:lstStyle/>
          <a:p>
            <a:pPr>
              <a:lnSpc>
                <a:spcPct val="100000"/>
              </a:lnSpc>
            </a:pPr>
            <a:r>
              <a:rPr lang="en-US" sz="2000" b="1" dirty="0" smtClean="0">
                <a:solidFill>
                  <a:srgbClr val="00B0F0"/>
                </a:solidFill>
                <a:latin typeface="Arial Black"/>
              </a:rPr>
              <a:t>Reference Material</a:t>
            </a:r>
            <a:endParaRPr sz="2000" dirty="0">
              <a:solidFill>
                <a:srgbClr val="00B0F0"/>
              </a:solidFill>
            </a:endParaRPr>
          </a:p>
        </p:txBody>
      </p:sp>
      <p:cxnSp>
        <p:nvCxnSpPr>
          <p:cNvPr id="7" name="Straight Arrow Connector 6"/>
          <p:cNvCxnSpPr/>
          <p:nvPr/>
        </p:nvCxnSpPr>
        <p:spPr>
          <a:xfrm>
            <a:off x="152400" y="609600"/>
            <a:ext cx="28956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316062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217" t="30450" r="1217" b="30090"/>
          <a:stretch/>
        </p:blipFill>
        <p:spPr>
          <a:xfrm>
            <a:off x="111210" y="2170670"/>
            <a:ext cx="8921579" cy="2706130"/>
          </a:xfrm>
          <a:prstGeom prst="rect">
            <a:avLst/>
          </a:prstGeom>
        </p:spPr>
      </p:pic>
      <p:pic>
        <p:nvPicPr>
          <p:cNvPr id="1026" name="Picture 2" descr="C:\Users\USER\Downloads\attachments\AASHISH_PHOTO.jpg"/>
          <p:cNvPicPr>
            <a:picLocks noChangeAspect="1" noChangeArrowheads="1"/>
          </p:cNvPicPr>
          <p:nvPr/>
        </p:nvPicPr>
        <p:blipFill rotWithShape="1">
          <a:blip r:embed="rId4">
            <a:extLst>
              <a:ext uri="{28A0092B-C50C-407E-A947-70E740481C1C}">
                <a14:useLocalDpi xmlns:a14="http://schemas.microsoft.com/office/drawing/2010/main" val="0"/>
              </a:ext>
            </a:extLst>
          </a:blip>
          <a:srcRect l="7942" r="13513"/>
          <a:stretch/>
        </p:blipFill>
        <p:spPr bwMode="auto">
          <a:xfrm>
            <a:off x="222422" y="228600"/>
            <a:ext cx="1099751" cy="15621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447800" y="685800"/>
            <a:ext cx="2362200" cy="369332"/>
          </a:xfrm>
          <a:prstGeom prst="rect">
            <a:avLst/>
          </a:prstGeom>
          <a:noFill/>
        </p:spPr>
        <p:txBody>
          <a:bodyPr wrap="square" rtlCol="0">
            <a:spAutoFit/>
          </a:bodyPr>
          <a:lstStyle/>
          <a:p>
            <a:r>
              <a:rPr lang="en-US" dirty="0" smtClean="0"/>
              <a:t>Maple CRM Developer</a:t>
            </a:r>
          </a:p>
        </p:txBody>
      </p:sp>
      <p:sp>
        <p:nvSpPr>
          <p:cNvPr id="5" name="TextShape 1"/>
          <p:cNvSpPr txBox="1"/>
          <p:nvPr/>
        </p:nvSpPr>
        <p:spPr>
          <a:xfrm>
            <a:off x="1485900" y="228600"/>
            <a:ext cx="2400300" cy="457200"/>
          </a:xfrm>
          <a:prstGeom prst="rect">
            <a:avLst/>
          </a:prstGeom>
        </p:spPr>
        <p:txBody>
          <a:bodyPr/>
          <a:lstStyle/>
          <a:p>
            <a:pPr>
              <a:lnSpc>
                <a:spcPct val="100000"/>
              </a:lnSpc>
            </a:pPr>
            <a:r>
              <a:rPr lang="en-US" sz="2000" b="1" dirty="0" err="1" smtClean="0">
                <a:solidFill>
                  <a:srgbClr val="00B0F0"/>
                </a:solidFill>
                <a:latin typeface="Arial Black"/>
              </a:rPr>
              <a:t>Aashish</a:t>
            </a:r>
            <a:r>
              <a:rPr lang="en-US" sz="2000" b="1" dirty="0" smtClean="0">
                <a:solidFill>
                  <a:srgbClr val="00B0F0"/>
                </a:solidFill>
                <a:latin typeface="Arial Black"/>
              </a:rPr>
              <a:t> Kumar</a:t>
            </a:r>
            <a:endParaRPr sz="2000" dirty="0">
              <a:solidFill>
                <a:srgbClr val="00B0F0"/>
              </a:solidFill>
            </a:endParaRPr>
          </a:p>
        </p:txBody>
      </p:sp>
      <p:cxnSp>
        <p:nvCxnSpPr>
          <p:cNvPr id="6" name="Straight Arrow Connector 5"/>
          <p:cNvCxnSpPr/>
          <p:nvPr/>
        </p:nvCxnSpPr>
        <p:spPr>
          <a:xfrm>
            <a:off x="1562100" y="609600"/>
            <a:ext cx="22098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1031" name="Picture 7" descr="C:\Users\USER\AppData\Local\Microsoft\Windows\Temporary Internet Files\Content.IE5\DV5H2JEI\instagram_silhouette[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6558" y="1101361"/>
            <a:ext cx="240442" cy="24044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715000" y="5804357"/>
            <a:ext cx="3352800" cy="369332"/>
          </a:xfrm>
          <a:prstGeom prst="rect">
            <a:avLst/>
          </a:prstGeom>
          <a:noFill/>
        </p:spPr>
        <p:txBody>
          <a:bodyPr wrap="square" rtlCol="0">
            <a:spAutoFit/>
          </a:bodyPr>
          <a:lstStyle/>
          <a:p>
            <a:r>
              <a:rPr lang="en-US" b="1" u="sng" dirty="0">
                <a:solidFill>
                  <a:srgbClr val="0070C0"/>
                </a:solidFill>
              </a:rPr>
              <a:t>https://github.com/aashishraj97</a:t>
            </a:r>
            <a:endParaRPr lang="en-US" b="1" u="sng" dirty="0" smtClean="0">
              <a:solidFill>
                <a:srgbClr val="0070C0"/>
              </a:solidFill>
            </a:endParaRPr>
          </a:p>
        </p:txBody>
      </p:sp>
      <p:sp>
        <p:nvSpPr>
          <p:cNvPr id="22" name="TextShape 1"/>
          <p:cNvSpPr txBox="1"/>
          <p:nvPr/>
        </p:nvSpPr>
        <p:spPr>
          <a:xfrm>
            <a:off x="5486400" y="5334000"/>
            <a:ext cx="3429000" cy="457200"/>
          </a:xfrm>
          <a:prstGeom prst="rect">
            <a:avLst/>
          </a:prstGeom>
        </p:spPr>
        <p:txBody>
          <a:bodyPr/>
          <a:lstStyle/>
          <a:p>
            <a:pPr>
              <a:lnSpc>
                <a:spcPct val="100000"/>
              </a:lnSpc>
            </a:pPr>
            <a:r>
              <a:rPr lang="en-US" sz="2000" b="1" dirty="0" smtClean="0">
                <a:solidFill>
                  <a:srgbClr val="00B0F0"/>
                </a:solidFill>
                <a:latin typeface="Arial Black"/>
              </a:rPr>
              <a:t>Slides, </a:t>
            </a:r>
            <a:r>
              <a:rPr lang="en-US" sz="2000" b="1" dirty="0">
                <a:solidFill>
                  <a:srgbClr val="00B0F0"/>
                </a:solidFill>
                <a:latin typeface="Arial Black"/>
              </a:rPr>
              <a:t>Videos</a:t>
            </a:r>
            <a:r>
              <a:rPr lang="en-US" sz="2000" b="1" dirty="0" smtClean="0">
                <a:solidFill>
                  <a:srgbClr val="00B0F0"/>
                </a:solidFill>
                <a:latin typeface="Arial Black"/>
              </a:rPr>
              <a:t> &amp; Code :</a:t>
            </a:r>
            <a:endParaRPr sz="2000" dirty="0">
              <a:solidFill>
                <a:srgbClr val="00B0F0"/>
              </a:solidFill>
            </a:endParaRPr>
          </a:p>
        </p:txBody>
      </p:sp>
      <p:cxnSp>
        <p:nvCxnSpPr>
          <p:cNvPr id="23" name="Straight Arrow Connector 22"/>
          <p:cNvCxnSpPr/>
          <p:nvPr/>
        </p:nvCxnSpPr>
        <p:spPr>
          <a:xfrm>
            <a:off x="5562600" y="5791200"/>
            <a:ext cx="33528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9237" y="1066800"/>
            <a:ext cx="309563" cy="309563"/>
          </a:xfrm>
          <a:prstGeom prst="rect">
            <a:avLst/>
          </a:prstGeom>
        </p:spPr>
      </p:pic>
      <p:sp>
        <p:nvSpPr>
          <p:cNvPr id="15" name="TextBox 14"/>
          <p:cNvSpPr txBox="1"/>
          <p:nvPr/>
        </p:nvSpPr>
        <p:spPr>
          <a:xfrm>
            <a:off x="1447800" y="1352490"/>
            <a:ext cx="1676400" cy="400110"/>
          </a:xfrm>
          <a:prstGeom prst="rect">
            <a:avLst/>
          </a:prstGeom>
          <a:noFill/>
        </p:spPr>
        <p:txBody>
          <a:bodyPr wrap="square" rtlCol="0">
            <a:spAutoFit/>
          </a:bodyPr>
          <a:lstStyle/>
          <a:p>
            <a:r>
              <a:rPr lang="en-US" sz="2000" b="1" u="sng" dirty="0" smtClean="0">
                <a:solidFill>
                  <a:srgbClr val="0070C0"/>
                </a:solidFill>
              </a:rPr>
              <a:t>aashishraj97</a:t>
            </a:r>
          </a:p>
        </p:txBody>
      </p:sp>
      <p:pic>
        <p:nvPicPr>
          <p:cNvPr id="7" name="Picture 2" descr="C:\Users\USER\AppData\Local\Microsoft\Windows\Temporary Internet Files\Content.IE5\MGLS7C1D\gmail_logo[1].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0751"/>
          <a:stretch/>
        </p:blipFill>
        <p:spPr bwMode="auto">
          <a:xfrm>
            <a:off x="1828800" y="1109690"/>
            <a:ext cx="533400" cy="21542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6400" y="5864126"/>
            <a:ext cx="309563" cy="309563"/>
          </a:xfrm>
          <a:prstGeom prst="rect">
            <a:avLst/>
          </a:prstGeom>
        </p:spPr>
      </p:pic>
      <p:pic>
        <p:nvPicPr>
          <p:cNvPr id="8" name="Picture 3" descr="C:\Users\USER\AppData\Local\Microsoft\Windows\Temporary Internet Files\Content.IE5\6SLF60W7\Twitter_logo_blu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52251" y="1110231"/>
            <a:ext cx="295749" cy="240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USER\AppData\Local\Microsoft\Windows\Temporary Internet Files\Content.IE5\6SLF60W7\roto-facebook[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27792" y="1066800"/>
            <a:ext cx="301208" cy="301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50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667000" y="1447800"/>
            <a:ext cx="3581400" cy="1371600"/>
          </a:xfrm>
          <a:prstGeom prst="roundRect">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t>Traditional Programming</a:t>
            </a:r>
            <a:endParaRPr lang="en-US" sz="2800" dirty="0"/>
          </a:p>
        </p:txBody>
      </p:sp>
      <p:sp>
        <p:nvSpPr>
          <p:cNvPr id="5" name="Right Arrow 4"/>
          <p:cNvSpPr/>
          <p:nvPr/>
        </p:nvSpPr>
        <p:spPr>
          <a:xfrm>
            <a:off x="914400" y="1676400"/>
            <a:ext cx="1752600" cy="1524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 name="Right Arrow 5"/>
          <p:cNvSpPr/>
          <p:nvPr/>
        </p:nvSpPr>
        <p:spPr>
          <a:xfrm>
            <a:off x="914400" y="2438400"/>
            <a:ext cx="1752600" cy="1524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Right Arrow 6"/>
          <p:cNvSpPr/>
          <p:nvPr/>
        </p:nvSpPr>
        <p:spPr>
          <a:xfrm>
            <a:off x="6248400" y="2057400"/>
            <a:ext cx="1752600" cy="1524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TextBox 7"/>
          <p:cNvSpPr txBox="1"/>
          <p:nvPr/>
        </p:nvSpPr>
        <p:spPr>
          <a:xfrm>
            <a:off x="1180237" y="1295400"/>
            <a:ext cx="877163" cy="461665"/>
          </a:xfrm>
          <a:prstGeom prst="rect">
            <a:avLst/>
          </a:prstGeom>
          <a:noFill/>
        </p:spPr>
        <p:txBody>
          <a:bodyPr wrap="none" rtlCol="0">
            <a:spAutoFit/>
          </a:bodyPr>
          <a:lstStyle/>
          <a:p>
            <a:r>
              <a:rPr lang="en-US" sz="2400" b="1" dirty="0" smtClean="0">
                <a:solidFill>
                  <a:srgbClr val="00B0F0"/>
                </a:solidFill>
              </a:rPr>
              <a:t>Rules</a:t>
            </a:r>
            <a:endParaRPr lang="en-US" sz="2400" b="1" dirty="0">
              <a:solidFill>
                <a:srgbClr val="00B0F0"/>
              </a:solidFill>
            </a:endParaRPr>
          </a:p>
        </p:txBody>
      </p:sp>
      <p:sp>
        <p:nvSpPr>
          <p:cNvPr id="9" name="TextBox 8"/>
          <p:cNvSpPr txBox="1"/>
          <p:nvPr/>
        </p:nvSpPr>
        <p:spPr>
          <a:xfrm>
            <a:off x="1180237" y="2052935"/>
            <a:ext cx="784702" cy="461665"/>
          </a:xfrm>
          <a:prstGeom prst="rect">
            <a:avLst/>
          </a:prstGeom>
          <a:noFill/>
        </p:spPr>
        <p:txBody>
          <a:bodyPr wrap="none" rtlCol="0">
            <a:spAutoFit/>
          </a:bodyPr>
          <a:lstStyle/>
          <a:p>
            <a:r>
              <a:rPr lang="en-US" sz="2400" b="1" dirty="0" smtClean="0">
                <a:solidFill>
                  <a:srgbClr val="00B0F0"/>
                </a:solidFill>
              </a:rPr>
              <a:t>Data</a:t>
            </a:r>
            <a:endParaRPr lang="en-US" sz="2400" b="1" dirty="0">
              <a:solidFill>
                <a:srgbClr val="00B0F0"/>
              </a:solidFill>
            </a:endParaRPr>
          </a:p>
        </p:txBody>
      </p:sp>
      <p:sp>
        <p:nvSpPr>
          <p:cNvPr id="10" name="TextBox 9"/>
          <p:cNvSpPr txBox="1"/>
          <p:nvPr/>
        </p:nvSpPr>
        <p:spPr>
          <a:xfrm>
            <a:off x="6606698" y="1676400"/>
            <a:ext cx="1318102" cy="461665"/>
          </a:xfrm>
          <a:prstGeom prst="rect">
            <a:avLst/>
          </a:prstGeom>
          <a:noFill/>
        </p:spPr>
        <p:txBody>
          <a:bodyPr wrap="square" rtlCol="0">
            <a:spAutoFit/>
          </a:bodyPr>
          <a:lstStyle/>
          <a:p>
            <a:r>
              <a:rPr lang="en-US" sz="2400" b="1" dirty="0" smtClean="0">
                <a:solidFill>
                  <a:srgbClr val="00B0F0"/>
                </a:solidFill>
              </a:rPr>
              <a:t>Answers</a:t>
            </a:r>
            <a:endParaRPr lang="en-US" sz="2400" b="1" dirty="0">
              <a:solidFill>
                <a:srgbClr val="00B0F0"/>
              </a:solidFill>
            </a:endParaRPr>
          </a:p>
        </p:txBody>
      </p:sp>
      <p:sp>
        <p:nvSpPr>
          <p:cNvPr id="11" name="Rounded Rectangle 10"/>
          <p:cNvSpPr/>
          <p:nvPr/>
        </p:nvSpPr>
        <p:spPr>
          <a:xfrm>
            <a:off x="2667000" y="4267200"/>
            <a:ext cx="3581400" cy="1371600"/>
          </a:xfrm>
          <a:prstGeom prst="roundRect">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t>Machine </a:t>
            </a:r>
          </a:p>
          <a:p>
            <a:pPr algn="ctr"/>
            <a:r>
              <a:rPr lang="en-US" sz="2800" dirty="0" smtClean="0"/>
              <a:t>Learning</a:t>
            </a:r>
            <a:endParaRPr lang="en-US" sz="2800" dirty="0"/>
          </a:p>
        </p:txBody>
      </p:sp>
      <p:sp>
        <p:nvSpPr>
          <p:cNvPr id="12" name="Right Arrow 11"/>
          <p:cNvSpPr/>
          <p:nvPr/>
        </p:nvSpPr>
        <p:spPr>
          <a:xfrm>
            <a:off x="914400" y="4495800"/>
            <a:ext cx="1752600" cy="1524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3" name="Right Arrow 12"/>
          <p:cNvSpPr/>
          <p:nvPr/>
        </p:nvSpPr>
        <p:spPr>
          <a:xfrm>
            <a:off x="914400" y="5257800"/>
            <a:ext cx="1752600" cy="1524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Right Arrow 13"/>
          <p:cNvSpPr/>
          <p:nvPr/>
        </p:nvSpPr>
        <p:spPr>
          <a:xfrm>
            <a:off x="6248400" y="4876800"/>
            <a:ext cx="1752600" cy="1524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TextBox 14"/>
          <p:cNvSpPr txBox="1"/>
          <p:nvPr/>
        </p:nvSpPr>
        <p:spPr>
          <a:xfrm>
            <a:off x="1093583" y="4114800"/>
            <a:ext cx="1268617" cy="461665"/>
          </a:xfrm>
          <a:prstGeom prst="rect">
            <a:avLst/>
          </a:prstGeom>
          <a:noFill/>
        </p:spPr>
        <p:txBody>
          <a:bodyPr wrap="none" rtlCol="0">
            <a:spAutoFit/>
          </a:bodyPr>
          <a:lstStyle/>
          <a:p>
            <a:r>
              <a:rPr lang="en-US" sz="2400" b="1" dirty="0">
                <a:solidFill>
                  <a:srgbClr val="00B0F0"/>
                </a:solidFill>
              </a:rPr>
              <a:t>Answers</a:t>
            </a:r>
          </a:p>
        </p:txBody>
      </p:sp>
      <p:sp>
        <p:nvSpPr>
          <p:cNvPr id="16" name="TextBox 15"/>
          <p:cNvSpPr txBox="1"/>
          <p:nvPr/>
        </p:nvSpPr>
        <p:spPr>
          <a:xfrm>
            <a:off x="1180237" y="4872335"/>
            <a:ext cx="784702" cy="461665"/>
          </a:xfrm>
          <a:prstGeom prst="rect">
            <a:avLst/>
          </a:prstGeom>
          <a:noFill/>
        </p:spPr>
        <p:txBody>
          <a:bodyPr wrap="none" rtlCol="0">
            <a:spAutoFit/>
          </a:bodyPr>
          <a:lstStyle/>
          <a:p>
            <a:r>
              <a:rPr lang="en-US" sz="2400" b="1" dirty="0" smtClean="0">
                <a:solidFill>
                  <a:srgbClr val="00B0F0"/>
                </a:solidFill>
              </a:rPr>
              <a:t>Data</a:t>
            </a:r>
            <a:endParaRPr lang="en-US" sz="2400" b="1" dirty="0">
              <a:solidFill>
                <a:srgbClr val="00B0F0"/>
              </a:solidFill>
            </a:endParaRPr>
          </a:p>
        </p:txBody>
      </p:sp>
      <p:sp>
        <p:nvSpPr>
          <p:cNvPr id="17" name="TextBox 16"/>
          <p:cNvSpPr txBox="1"/>
          <p:nvPr/>
        </p:nvSpPr>
        <p:spPr>
          <a:xfrm>
            <a:off x="6606698" y="4495800"/>
            <a:ext cx="1318102" cy="461665"/>
          </a:xfrm>
          <a:prstGeom prst="rect">
            <a:avLst/>
          </a:prstGeom>
          <a:noFill/>
        </p:spPr>
        <p:txBody>
          <a:bodyPr wrap="square" rtlCol="0">
            <a:spAutoFit/>
          </a:bodyPr>
          <a:lstStyle/>
          <a:p>
            <a:r>
              <a:rPr lang="en-US" sz="2400" b="1" dirty="0" smtClean="0">
                <a:solidFill>
                  <a:srgbClr val="00B0F0"/>
                </a:solidFill>
              </a:rPr>
              <a:t>Rules</a:t>
            </a:r>
            <a:endParaRPr lang="en-US" sz="2400" b="1" dirty="0">
              <a:solidFill>
                <a:srgbClr val="00B0F0"/>
              </a:solidFill>
            </a:endParaRPr>
          </a:p>
        </p:txBody>
      </p:sp>
    </p:spTree>
    <p:extLst>
      <p:ext uri="{BB962C8B-B14F-4D97-AF65-F5344CB8AC3E}">
        <p14:creationId xmlns:p14="http://schemas.microsoft.com/office/powerpoint/2010/main" val="40467347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4000" t="26975" r="35571" b="6392"/>
          <a:stretch/>
        </p:blipFill>
        <p:spPr>
          <a:xfrm>
            <a:off x="0" y="3796905"/>
            <a:ext cx="1219200" cy="3061095"/>
          </a:xfrm>
          <a:prstGeom prst="rect">
            <a:avLst/>
          </a:prstGeom>
        </p:spPr>
      </p:pic>
      <p:cxnSp>
        <p:nvCxnSpPr>
          <p:cNvPr id="12" name="Straight Connector 11"/>
          <p:cNvCxnSpPr/>
          <p:nvPr/>
        </p:nvCxnSpPr>
        <p:spPr>
          <a:xfrm>
            <a:off x="1066800" y="1143000"/>
            <a:ext cx="0" cy="3124200"/>
          </a:xfrm>
          <a:prstGeom prst="line">
            <a:avLst/>
          </a:prstGeom>
          <a:ln>
            <a:solidFill>
              <a:srgbClr val="00B0F0"/>
            </a:solidFill>
          </a:ln>
        </p:spPr>
        <p:style>
          <a:lnRef idx="3">
            <a:schemeClr val="accent3"/>
          </a:lnRef>
          <a:fillRef idx="0">
            <a:schemeClr val="accent3"/>
          </a:fillRef>
          <a:effectRef idx="2">
            <a:schemeClr val="accent3"/>
          </a:effectRef>
          <a:fontRef idx="minor">
            <a:schemeClr val="tx1"/>
          </a:fontRef>
        </p:style>
      </p:cxnSp>
      <p:pic>
        <p:nvPicPr>
          <p:cNvPr id="5122" name="Picture 2" descr="C:\Users\USER\Desktop\Machine Learning\img\Screenshot_2019-01-12-19-51-35-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9171" y="3429001"/>
            <a:ext cx="2804821" cy="3429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Shape 2"/>
          <p:cNvSpPr txBox="1"/>
          <p:nvPr/>
        </p:nvSpPr>
        <p:spPr>
          <a:xfrm>
            <a:off x="1142993" y="737662"/>
            <a:ext cx="8001000" cy="2996138"/>
          </a:xfrm>
          <a:prstGeom prst="rect">
            <a:avLst/>
          </a:prstGeom>
        </p:spPr>
        <p:txBody>
          <a:bodyPr/>
          <a:lstStyle/>
          <a:p>
            <a:pPr>
              <a:lnSpc>
                <a:spcPct val="150000"/>
              </a:lnSpc>
            </a:pPr>
            <a:r>
              <a:rPr lang="en-US" sz="5400" dirty="0" smtClean="0">
                <a:solidFill>
                  <a:srgbClr val="404040"/>
                </a:solidFill>
                <a:latin typeface="Century Gothic"/>
              </a:rPr>
              <a:t>Machine learning is </a:t>
            </a:r>
          </a:p>
          <a:p>
            <a:pPr>
              <a:lnSpc>
                <a:spcPct val="150000"/>
              </a:lnSpc>
            </a:pPr>
            <a:r>
              <a:rPr lang="en-US" sz="5400" dirty="0" smtClean="0">
                <a:solidFill>
                  <a:srgbClr val="404040"/>
                </a:solidFill>
                <a:latin typeface="Century Gothic"/>
              </a:rPr>
              <a:t>learning from </a:t>
            </a:r>
            <a:r>
              <a:rPr lang="en-US" sz="5400" dirty="0" smtClean="0">
                <a:solidFill>
                  <a:srgbClr val="0070C0"/>
                </a:solidFill>
                <a:latin typeface="Century Gothic"/>
              </a:rPr>
              <a:t>examples</a:t>
            </a:r>
          </a:p>
          <a:p>
            <a:pPr>
              <a:lnSpc>
                <a:spcPct val="150000"/>
              </a:lnSpc>
            </a:pPr>
            <a:r>
              <a:rPr lang="en-US" sz="5400" dirty="0">
                <a:solidFill>
                  <a:srgbClr val="404040"/>
                </a:solidFill>
                <a:latin typeface="Century Gothic"/>
              </a:rPr>
              <a:t>a</a:t>
            </a:r>
            <a:r>
              <a:rPr lang="en-US" sz="5400" dirty="0" smtClean="0">
                <a:solidFill>
                  <a:srgbClr val="404040"/>
                </a:solidFill>
                <a:latin typeface="Century Gothic"/>
              </a:rPr>
              <a:t>nd </a:t>
            </a:r>
            <a:r>
              <a:rPr lang="en-US" sz="5400" dirty="0" smtClean="0">
                <a:solidFill>
                  <a:srgbClr val="0070C0"/>
                </a:solidFill>
                <a:latin typeface="Century Gothic"/>
              </a:rPr>
              <a:t>experience</a:t>
            </a:r>
          </a:p>
        </p:txBody>
      </p:sp>
      <p:sp>
        <p:nvSpPr>
          <p:cNvPr id="7" name="TextShape 1"/>
          <p:cNvSpPr txBox="1"/>
          <p:nvPr/>
        </p:nvSpPr>
        <p:spPr>
          <a:xfrm>
            <a:off x="152400" y="167040"/>
            <a:ext cx="5067293" cy="518760"/>
          </a:xfrm>
          <a:prstGeom prst="rect">
            <a:avLst/>
          </a:prstGeom>
        </p:spPr>
        <p:txBody>
          <a:bodyPr/>
          <a:lstStyle/>
          <a:p>
            <a:pPr>
              <a:lnSpc>
                <a:spcPct val="100000"/>
              </a:lnSpc>
            </a:pPr>
            <a:r>
              <a:rPr lang="en-US" sz="2000" b="1" dirty="0" smtClean="0">
                <a:solidFill>
                  <a:srgbClr val="00B0F0"/>
                </a:solidFill>
                <a:latin typeface="Arial Black"/>
              </a:rPr>
              <a:t>What  is Machine Learning?</a:t>
            </a:r>
            <a:endParaRPr sz="2000" dirty="0">
              <a:solidFill>
                <a:srgbClr val="00B0F0"/>
              </a:solidFill>
            </a:endParaRPr>
          </a:p>
        </p:txBody>
      </p:sp>
      <p:cxnSp>
        <p:nvCxnSpPr>
          <p:cNvPr id="9" name="Straight Arrow Connector 8"/>
          <p:cNvCxnSpPr/>
          <p:nvPr/>
        </p:nvCxnSpPr>
        <p:spPr>
          <a:xfrm>
            <a:off x="228600" y="609600"/>
            <a:ext cx="40386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4098" name="Picture 2" descr="C:\Users\USER\Desktop\attachments\Screenshot_2019-03-03-21-06-31-8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4107" y="5017983"/>
            <a:ext cx="3086093" cy="163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8859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USER\Desktop\Machine Learning\img\features_of_m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762000"/>
            <a:ext cx="9010141" cy="6019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Shape 1"/>
          <p:cNvSpPr txBox="1"/>
          <p:nvPr/>
        </p:nvSpPr>
        <p:spPr>
          <a:xfrm>
            <a:off x="152400" y="167040"/>
            <a:ext cx="5067293" cy="518760"/>
          </a:xfrm>
          <a:prstGeom prst="rect">
            <a:avLst/>
          </a:prstGeom>
        </p:spPr>
        <p:txBody>
          <a:bodyPr/>
          <a:lstStyle/>
          <a:p>
            <a:pPr>
              <a:lnSpc>
                <a:spcPct val="100000"/>
              </a:lnSpc>
            </a:pPr>
            <a:r>
              <a:rPr lang="en-US" sz="2000" b="1" dirty="0" smtClean="0">
                <a:solidFill>
                  <a:srgbClr val="00B0F0"/>
                </a:solidFill>
                <a:latin typeface="Arial Black"/>
              </a:rPr>
              <a:t>Features of Machine Learning</a:t>
            </a:r>
            <a:endParaRPr sz="2000" dirty="0">
              <a:solidFill>
                <a:srgbClr val="00B0F0"/>
              </a:solidFill>
            </a:endParaRPr>
          </a:p>
        </p:txBody>
      </p:sp>
      <p:cxnSp>
        <p:nvCxnSpPr>
          <p:cNvPr id="6" name="Straight Arrow Connector 5"/>
          <p:cNvCxnSpPr/>
          <p:nvPr/>
        </p:nvCxnSpPr>
        <p:spPr>
          <a:xfrm>
            <a:off x="228600" y="609600"/>
            <a:ext cx="4334129"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9471620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USER\Desktop\Machine Learning\img\New folder (2)\Evolution-of-Robots-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62" y="152400"/>
            <a:ext cx="8819642"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Shape 1"/>
          <p:cNvSpPr txBox="1"/>
          <p:nvPr/>
        </p:nvSpPr>
        <p:spPr>
          <a:xfrm>
            <a:off x="228600" y="167040"/>
            <a:ext cx="5638800" cy="518760"/>
          </a:xfrm>
          <a:prstGeom prst="rect">
            <a:avLst/>
          </a:prstGeom>
        </p:spPr>
        <p:txBody>
          <a:bodyPr/>
          <a:lstStyle/>
          <a:p>
            <a:pPr>
              <a:lnSpc>
                <a:spcPct val="100000"/>
              </a:lnSpc>
            </a:pPr>
            <a:r>
              <a:rPr lang="en-US" sz="2000" b="1" dirty="0" smtClean="0">
                <a:solidFill>
                  <a:srgbClr val="00B0F0"/>
                </a:solidFill>
                <a:latin typeface="Arial Black"/>
              </a:rPr>
              <a:t>Future of Machines</a:t>
            </a:r>
            <a:endParaRPr sz="2000" dirty="0">
              <a:solidFill>
                <a:srgbClr val="00B0F0"/>
              </a:solidFill>
            </a:endParaRPr>
          </a:p>
        </p:txBody>
      </p:sp>
      <p:cxnSp>
        <p:nvCxnSpPr>
          <p:cNvPr id="7" name="Straight Arrow Connector 6"/>
          <p:cNvCxnSpPr/>
          <p:nvPr/>
        </p:nvCxnSpPr>
        <p:spPr>
          <a:xfrm>
            <a:off x="304800" y="609600"/>
            <a:ext cx="28956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5" name="Rectangle 4"/>
          <p:cNvSpPr/>
          <p:nvPr/>
        </p:nvSpPr>
        <p:spPr>
          <a:xfrm>
            <a:off x="129486" y="4191000"/>
            <a:ext cx="9014513" cy="2308324"/>
          </a:xfrm>
          <a:prstGeom prst="rect">
            <a:avLst/>
          </a:prstGeom>
        </p:spPr>
        <p:txBody>
          <a:bodyPr wrap="square">
            <a:spAutoFit/>
          </a:bodyPr>
          <a:lstStyle/>
          <a:p>
            <a:pPr>
              <a:defRPr/>
            </a:pPr>
            <a:r>
              <a:rPr lang="en-US" sz="2400" dirty="0">
                <a:latin typeface="Century Gothic" pitchFamily="34" charset="0"/>
              </a:rPr>
              <a:t>In today’s world, these machines or the robots have to be programmed before they start following your instructions. But what if the machine started learning on their own from their experience</a:t>
            </a:r>
            <a:r>
              <a:rPr lang="en-US" sz="2400" b="1" dirty="0">
                <a:latin typeface="Century Gothic" pitchFamily="34" charset="0"/>
              </a:rPr>
              <a:t>, work like us, feel like us, do things more accurately than us</a:t>
            </a:r>
            <a:r>
              <a:rPr lang="en-US" sz="2400" dirty="0">
                <a:latin typeface="Century Gothic" pitchFamily="34" charset="0"/>
              </a:rPr>
              <a:t>? These things sound fascinating, Right? Well, just remember this is just the beginning of the new era.</a:t>
            </a:r>
          </a:p>
        </p:txBody>
      </p:sp>
    </p:spTree>
    <p:extLst>
      <p:ext uri="{BB962C8B-B14F-4D97-AF65-F5344CB8AC3E}">
        <p14:creationId xmlns:p14="http://schemas.microsoft.com/office/powerpoint/2010/main" val="2496618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228600" y="167040"/>
            <a:ext cx="6400800" cy="518760"/>
          </a:xfrm>
          <a:prstGeom prst="rect">
            <a:avLst/>
          </a:prstGeom>
        </p:spPr>
        <p:txBody>
          <a:bodyPr/>
          <a:lstStyle/>
          <a:p>
            <a:pPr>
              <a:lnSpc>
                <a:spcPct val="100000"/>
              </a:lnSpc>
            </a:pPr>
            <a:r>
              <a:rPr lang="en-US" sz="2000" b="1" dirty="0" smtClean="0">
                <a:solidFill>
                  <a:srgbClr val="00B0F0"/>
                </a:solidFill>
                <a:latin typeface="Arial Black"/>
              </a:rPr>
              <a:t>Biggest Confusion: AI </a:t>
            </a:r>
            <a:r>
              <a:rPr lang="en-US" sz="2000" b="1" dirty="0" err="1" smtClean="0">
                <a:solidFill>
                  <a:srgbClr val="00B0F0"/>
                </a:solidFill>
                <a:latin typeface="Arial Black"/>
              </a:rPr>
              <a:t>vs</a:t>
            </a:r>
            <a:r>
              <a:rPr lang="en-US" sz="2000" b="1" dirty="0" smtClean="0">
                <a:solidFill>
                  <a:srgbClr val="00B0F0"/>
                </a:solidFill>
                <a:latin typeface="Arial Black"/>
              </a:rPr>
              <a:t> ML </a:t>
            </a:r>
            <a:r>
              <a:rPr lang="en-US" sz="2000" b="1" dirty="0" err="1" smtClean="0">
                <a:solidFill>
                  <a:srgbClr val="00B0F0"/>
                </a:solidFill>
                <a:latin typeface="Arial Black"/>
              </a:rPr>
              <a:t>vs</a:t>
            </a:r>
            <a:r>
              <a:rPr lang="en-US" sz="2000" b="1" dirty="0" smtClean="0">
                <a:solidFill>
                  <a:srgbClr val="00B0F0"/>
                </a:solidFill>
                <a:latin typeface="Arial Black"/>
              </a:rPr>
              <a:t> DL</a:t>
            </a:r>
            <a:endParaRPr sz="2000" dirty="0">
              <a:solidFill>
                <a:srgbClr val="00B0F0"/>
              </a:solidFill>
            </a:endParaRPr>
          </a:p>
        </p:txBody>
      </p:sp>
      <p:sp>
        <p:nvSpPr>
          <p:cNvPr id="4" name="Oval 3"/>
          <p:cNvSpPr/>
          <p:nvPr/>
        </p:nvSpPr>
        <p:spPr>
          <a:xfrm>
            <a:off x="1524000" y="1219200"/>
            <a:ext cx="5791200" cy="54102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 name="Oval 4"/>
          <p:cNvSpPr/>
          <p:nvPr/>
        </p:nvSpPr>
        <p:spPr>
          <a:xfrm>
            <a:off x="2209800" y="2715399"/>
            <a:ext cx="4419600" cy="391400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7" name="TextBox 6"/>
          <p:cNvSpPr txBox="1"/>
          <p:nvPr/>
        </p:nvSpPr>
        <p:spPr>
          <a:xfrm>
            <a:off x="1936246" y="1515070"/>
            <a:ext cx="4961615" cy="1200329"/>
          </a:xfrm>
          <a:prstGeom prst="rect">
            <a:avLst/>
          </a:prstGeom>
          <a:noFill/>
        </p:spPr>
        <p:txBody>
          <a:bodyPr wrap="none" rtlCol="0">
            <a:spAutoFit/>
          </a:bodyPr>
          <a:lstStyle/>
          <a:p>
            <a:pPr algn="ctr"/>
            <a:r>
              <a:rPr lang="en-US" sz="2400" b="1" dirty="0" smtClean="0">
                <a:solidFill>
                  <a:schemeClr val="bg1"/>
                </a:solidFill>
                <a:latin typeface="Century Gothic" pitchFamily="34" charset="0"/>
              </a:rPr>
              <a:t>Artificial Intelligence</a:t>
            </a:r>
          </a:p>
          <a:p>
            <a:pPr algn="ctr"/>
            <a:r>
              <a:rPr lang="en-US" sz="2400" dirty="0" smtClean="0">
                <a:solidFill>
                  <a:schemeClr val="bg1"/>
                </a:solidFill>
                <a:latin typeface="Century Gothic" pitchFamily="34" charset="0"/>
              </a:rPr>
              <a:t>Programs with the ability to </a:t>
            </a:r>
          </a:p>
          <a:p>
            <a:pPr algn="ctr"/>
            <a:r>
              <a:rPr lang="en-US" sz="2400" dirty="0" smtClean="0">
                <a:solidFill>
                  <a:schemeClr val="bg1"/>
                </a:solidFill>
                <a:latin typeface="Century Gothic" pitchFamily="34" charset="0"/>
              </a:rPr>
              <a:t>learn and response like humans </a:t>
            </a:r>
            <a:endParaRPr lang="en-US" sz="2400" dirty="0">
              <a:solidFill>
                <a:schemeClr val="bg1"/>
              </a:solidFill>
              <a:latin typeface="Century Gothic" pitchFamily="34" charset="0"/>
            </a:endParaRPr>
          </a:p>
        </p:txBody>
      </p:sp>
      <p:sp>
        <p:nvSpPr>
          <p:cNvPr id="8" name="TextBox 7"/>
          <p:cNvSpPr txBox="1"/>
          <p:nvPr/>
        </p:nvSpPr>
        <p:spPr>
          <a:xfrm>
            <a:off x="2713705" y="2895600"/>
            <a:ext cx="3406702" cy="1323439"/>
          </a:xfrm>
          <a:prstGeom prst="rect">
            <a:avLst/>
          </a:prstGeom>
          <a:noFill/>
        </p:spPr>
        <p:txBody>
          <a:bodyPr wrap="none" rtlCol="0">
            <a:spAutoFit/>
          </a:bodyPr>
          <a:lstStyle/>
          <a:p>
            <a:pPr algn="ctr"/>
            <a:r>
              <a:rPr lang="en-US" sz="2000" b="1" dirty="0" smtClean="0">
                <a:solidFill>
                  <a:schemeClr val="bg1"/>
                </a:solidFill>
                <a:latin typeface="Century Gothic" pitchFamily="34" charset="0"/>
              </a:rPr>
              <a:t>Machine Learning</a:t>
            </a:r>
          </a:p>
          <a:p>
            <a:pPr algn="ctr"/>
            <a:r>
              <a:rPr lang="en-US" sz="2000" dirty="0" smtClean="0">
                <a:solidFill>
                  <a:schemeClr val="bg1"/>
                </a:solidFill>
                <a:latin typeface="Century Gothic" pitchFamily="34" charset="0"/>
              </a:rPr>
              <a:t>Algorithms with the ability </a:t>
            </a:r>
          </a:p>
          <a:p>
            <a:pPr algn="ctr"/>
            <a:r>
              <a:rPr lang="en-US" sz="2000" dirty="0" smtClean="0">
                <a:solidFill>
                  <a:schemeClr val="bg1"/>
                </a:solidFill>
                <a:latin typeface="Century Gothic" pitchFamily="34" charset="0"/>
              </a:rPr>
              <a:t>to learn without being </a:t>
            </a:r>
          </a:p>
          <a:p>
            <a:pPr algn="ctr"/>
            <a:r>
              <a:rPr lang="en-US" sz="2000" dirty="0" smtClean="0">
                <a:solidFill>
                  <a:schemeClr val="bg1"/>
                </a:solidFill>
                <a:latin typeface="Century Gothic" pitchFamily="34" charset="0"/>
              </a:rPr>
              <a:t>Explicitly programmed</a:t>
            </a:r>
            <a:endParaRPr lang="en-US" sz="2000" dirty="0">
              <a:solidFill>
                <a:schemeClr val="bg1"/>
              </a:solidFill>
              <a:latin typeface="Century Gothic" pitchFamily="34" charset="0"/>
            </a:endParaRPr>
          </a:p>
        </p:txBody>
      </p:sp>
      <p:sp>
        <p:nvSpPr>
          <p:cNvPr id="9" name="Oval 8"/>
          <p:cNvSpPr/>
          <p:nvPr/>
        </p:nvSpPr>
        <p:spPr>
          <a:xfrm>
            <a:off x="2819400" y="4191000"/>
            <a:ext cx="3352799" cy="24384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0" name="TextBox 9"/>
          <p:cNvSpPr txBox="1"/>
          <p:nvPr/>
        </p:nvSpPr>
        <p:spPr>
          <a:xfrm>
            <a:off x="2895601" y="4267200"/>
            <a:ext cx="3161778" cy="2246769"/>
          </a:xfrm>
          <a:prstGeom prst="rect">
            <a:avLst/>
          </a:prstGeom>
          <a:noFill/>
        </p:spPr>
        <p:txBody>
          <a:bodyPr wrap="square" rtlCol="0">
            <a:spAutoFit/>
          </a:bodyPr>
          <a:lstStyle/>
          <a:p>
            <a:pPr algn="ctr"/>
            <a:r>
              <a:rPr lang="en-US" sz="2000" b="1" dirty="0" smtClean="0">
                <a:solidFill>
                  <a:schemeClr val="bg1"/>
                </a:solidFill>
              </a:rPr>
              <a:t>Deep Learning</a:t>
            </a:r>
            <a:endParaRPr lang="en-US" sz="2000" dirty="0" smtClean="0">
              <a:solidFill>
                <a:schemeClr val="bg1"/>
              </a:solidFill>
            </a:endParaRPr>
          </a:p>
          <a:p>
            <a:pPr algn="ctr"/>
            <a:r>
              <a:rPr lang="en-US" sz="2000" dirty="0">
                <a:solidFill>
                  <a:schemeClr val="bg1"/>
                </a:solidFill>
              </a:rPr>
              <a:t>Collection of neural </a:t>
            </a:r>
            <a:r>
              <a:rPr lang="en-US" sz="2000" dirty="0" smtClean="0">
                <a:solidFill>
                  <a:schemeClr val="bg1"/>
                </a:solidFill>
              </a:rPr>
              <a:t>networks &amp; </a:t>
            </a:r>
            <a:r>
              <a:rPr lang="en-US" sz="2000" dirty="0">
                <a:solidFill>
                  <a:schemeClr val="bg1"/>
                </a:solidFill>
              </a:rPr>
              <a:t>simple trainable mathematical units, organized in layers, that work together to solve complicated </a:t>
            </a:r>
            <a:r>
              <a:rPr lang="en-US" sz="2000" dirty="0" smtClean="0">
                <a:solidFill>
                  <a:schemeClr val="bg1"/>
                </a:solidFill>
              </a:rPr>
              <a:t>tasks</a:t>
            </a:r>
            <a:endParaRPr lang="en-US" sz="2000" dirty="0">
              <a:solidFill>
                <a:schemeClr val="bg1"/>
              </a:solidFill>
            </a:endParaRPr>
          </a:p>
        </p:txBody>
      </p:sp>
      <p:cxnSp>
        <p:nvCxnSpPr>
          <p:cNvPr id="11" name="Straight Arrow Connector 10"/>
          <p:cNvCxnSpPr/>
          <p:nvPr/>
        </p:nvCxnSpPr>
        <p:spPr>
          <a:xfrm>
            <a:off x="304800" y="609600"/>
            <a:ext cx="50292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174897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3956</TotalTime>
  <Words>2106</Words>
  <Application>Microsoft Office PowerPoint</Application>
  <PresentationFormat>On-screen Show (4:3)</PresentationFormat>
  <Paragraphs>425</Paragraphs>
  <Slides>49</Slides>
  <Notes>49</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By Aashish</dc:title>
  <dc:creator>USER;Aashish Raj</dc:creator>
  <cp:keywords>brief introduction about machine learning</cp:keywords>
  <cp:lastModifiedBy>USER</cp:lastModifiedBy>
  <cp:revision>488</cp:revision>
  <dcterms:created xsi:type="dcterms:W3CDTF">2018-12-24T13:32:37Z</dcterms:created>
  <dcterms:modified xsi:type="dcterms:W3CDTF">2019-03-04T20:04:33Z</dcterms:modified>
  <cp:category>Machine Learning</cp:category>
</cp:coreProperties>
</file>